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92" y="60"/>
      </p:cViewPr>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p:cViewPr varScale="1">
        <p:scale>
          <a:sx n="55" d="100"/>
          <a:sy n="55" d="100"/>
        </p:scale>
        <p:origin x="2880"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26A70BC-425B-4A17-8222-12373DD226CB}" type="doc">
      <dgm:prSet loTypeId="urn:microsoft.com/office/officeart/2005/8/layout/orgChart1" loCatId="hierarchy" qsTypeId="urn:microsoft.com/office/officeart/2005/8/quickstyle/simple1" qsCatId="simple" csTypeId="urn:microsoft.com/office/officeart/2005/8/colors/colorful2" csCatId="colorful" phldr="1"/>
      <dgm:spPr/>
      <dgm:t>
        <a:bodyPr/>
        <a:lstStyle/>
        <a:p>
          <a:endParaRPr lang="en-US"/>
        </a:p>
      </dgm:t>
    </dgm:pt>
    <dgm:pt modelId="{0413BF72-F438-4592-A8CF-19C186C472AB}">
      <dgm:prSet phldrT="[Text]"/>
      <dgm:spPr/>
      <dgm:t>
        <a:bodyPr/>
        <a:lstStyle/>
        <a:p>
          <a:r>
            <a:rPr lang="en-US" dirty="0"/>
            <a:t>Types of precipitation </a:t>
          </a:r>
        </a:p>
      </dgm:t>
    </dgm:pt>
    <dgm:pt modelId="{6B2056B2-A51A-4149-810E-FF5756BD4E9E}" type="parTrans" cxnId="{EB80617F-6BC8-451F-9CBB-FCBAF29C5C0D}">
      <dgm:prSet/>
      <dgm:spPr/>
      <dgm:t>
        <a:bodyPr/>
        <a:lstStyle/>
        <a:p>
          <a:endParaRPr lang="en-US"/>
        </a:p>
      </dgm:t>
    </dgm:pt>
    <dgm:pt modelId="{0C411038-D586-4B34-A870-7998715C73F2}" type="sibTrans" cxnId="{EB80617F-6BC8-451F-9CBB-FCBAF29C5C0D}">
      <dgm:prSet/>
      <dgm:spPr/>
      <dgm:t>
        <a:bodyPr/>
        <a:lstStyle/>
        <a:p>
          <a:endParaRPr lang="en-US"/>
        </a:p>
      </dgm:t>
    </dgm:pt>
    <dgm:pt modelId="{F6F63083-2EA8-4A18-9EF9-EE5B1891F03A}">
      <dgm:prSet phldrT="[Text]"/>
      <dgm:spPr/>
      <dgm:t>
        <a:bodyPr/>
        <a:lstStyle/>
        <a:p>
          <a:r>
            <a:rPr lang="en-US" dirty="0"/>
            <a:t>Cyclonic precipitation</a:t>
          </a:r>
        </a:p>
      </dgm:t>
    </dgm:pt>
    <dgm:pt modelId="{63D03B79-13EE-4B39-9A0D-0766BC4666BD}" type="parTrans" cxnId="{A2350591-FE33-44B2-A1A9-0C3BAFCFCD2E}">
      <dgm:prSet/>
      <dgm:spPr/>
      <dgm:t>
        <a:bodyPr/>
        <a:lstStyle/>
        <a:p>
          <a:endParaRPr lang="en-US"/>
        </a:p>
      </dgm:t>
    </dgm:pt>
    <dgm:pt modelId="{2FB70EF6-4EBD-4257-835B-CAEB90106993}" type="sibTrans" cxnId="{A2350591-FE33-44B2-A1A9-0C3BAFCFCD2E}">
      <dgm:prSet/>
      <dgm:spPr/>
      <dgm:t>
        <a:bodyPr/>
        <a:lstStyle/>
        <a:p>
          <a:endParaRPr lang="en-US"/>
        </a:p>
      </dgm:t>
    </dgm:pt>
    <dgm:pt modelId="{F327710B-AA01-42B3-9637-F942540AFB1C}">
      <dgm:prSet phldrT="[Text]"/>
      <dgm:spPr/>
      <dgm:t>
        <a:bodyPr/>
        <a:lstStyle/>
        <a:p>
          <a:r>
            <a:rPr lang="en-US" dirty="0"/>
            <a:t>Convective precipitation</a:t>
          </a:r>
        </a:p>
      </dgm:t>
    </dgm:pt>
    <dgm:pt modelId="{E08A65A0-3871-4B44-ADF8-3A48A1F89F66}" type="parTrans" cxnId="{C5B0D7CD-45AA-4281-8F04-7D470CB02DA2}">
      <dgm:prSet/>
      <dgm:spPr/>
      <dgm:t>
        <a:bodyPr/>
        <a:lstStyle/>
        <a:p>
          <a:endParaRPr lang="en-US"/>
        </a:p>
      </dgm:t>
    </dgm:pt>
    <dgm:pt modelId="{4B047917-1EB4-4A33-85B6-EF6FEE4E5B1A}" type="sibTrans" cxnId="{C5B0D7CD-45AA-4281-8F04-7D470CB02DA2}">
      <dgm:prSet/>
      <dgm:spPr/>
      <dgm:t>
        <a:bodyPr/>
        <a:lstStyle/>
        <a:p>
          <a:endParaRPr lang="en-US"/>
        </a:p>
      </dgm:t>
    </dgm:pt>
    <dgm:pt modelId="{9111E232-EDCA-47BA-8AB2-26492EFF0DB1}">
      <dgm:prSet phldrT="[Text]"/>
      <dgm:spPr/>
      <dgm:t>
        <a:bodyPr/>
        <a:lstStyle/>
        <a:p>
          <a:r>
            <a:rPr lang="en-US" dirty="0"/>
            <a:t>Orographic precipitation</a:t>
          </a:r>
        </a:p>
      </dgm:t>
    </dgm:pt>
    <dgm:pt modelId="{C366A7A1-B861-4797-AEE3-5A1123D9318D}" type="parTrans" cxnId="{E571BF50-BA39-4E15-AA02-E2ED04395DFC}">
      <dgm:prSet/>
      <dgm:spPr/>
      <dgm:t>
        <a:bodyPr/>
        <a:lstStyle/>
        <a:p>
          <a:endParaRPr lang="en-US"/>
        </a:p>
      </dgm:t>
    </dgm:pt>
    <dgm:pt modelId="{7ADB4DEC-0635-4EF8-929A-1B927861EF81}" type="sibTrans" cxnId="{E571BF50-BA39-4E15-AA02-E2ED04395DFC}">
      <dgm:prSet/>
      <dgm:spPr/>
      <dgm:t>
        <a:bodyPr/>
        <a:lstStyle/>
        <a:p>
          <a:endParaRPr lang="en-US"/>
        </a:p>
      </dgm:t>
    </dgm:pt>
    <dgm:pt modelId="{C9DAF938-7E58-48DD-8F2D-0D9972E9133C}" type="pres">
      <dgm:prSet presAssocID="{426A70BC-425B-4A17-8222-12373DD226CB}" presName="hierChild1" presStyleCnt="0">
        <dgm:presLayoutVars>
          <dgm:orgChart val="1"/>
          <dgm:chPref val="1"/>
          <dgm:dir/>
          <dgm:animOne val="branch"/>
          <dgm:animLvl val="lvl"/>
          <dgm:resizeHandles/>
        </dgm:presLayoutVars>
      </dgm:prSet>
      <dgm:spPr/>
    </dgm:pt>
    <dgm:pt modelId="{866D0075-A57C-4DFC-9BF3-25F6D32BB4A6}" type="pres">
      <dgm:prSet presAssocID="{0413BF72-F438-4592-A8CF-19C186C472AB}" presName="hierRoot1" presStyleCnt="0">
        <dgm:presLayoutVars>
          <dgm:hierBranch val="init"/>
        </dgm:presLayoutVars>
      </dgm:prSet>
      <dgm:spPr/>
    </dgm:pt>
    <dgm:pt modelId="{22B9CBFE-79D6-4287-A665-A7B96A25008C}" type="pres">
      <dgm:prSet presAssocID="{0413BF72-F438-4592-A8CF-19C186C472AB}" presName="rootComposite1" presStyleCnt="0"/>
      <dgm:spPr/>
    </dgm:pt>
    <dgm:pt modelId="{036A13EB-BEAF-46E6-A7DC-C660ED5FFE33}" type="pres">
      <dgm:prSet presAssocID="{0413BF72-F438-4592-A8CF-19C186C472AB}" presName="rootText1" presStyleLbl="node0" presStyleIdx="0" presStyleCnt="1">
        <dgm:presLayoutVars>
          <dgm:chPref val="3"/>
        </dgm:presLayoutVars>
      </dgm:prSet>
      <dgm:spPr/>
    </dgm:pt>
    <dgm:pt modelId="{431568AE-0F0D-40AC-AB8E-81C9F8D96C52}" type="pres">
      <dgm:prSet presAssocID="{0413BF72-F438-4592-A8CF-19C186C472AB}" presName="rootConnector1" presStyleLbl="node1" presStyleIdx="0" presStyleCnt="0"/>
      <dgm:spPr/>
    </dgm:pt>
    <dgm:pt modelId="{A2089155-9F83-43F3-BA9A-EC3308212140}" type="pres">
      <dgm:prSet presAssocID="{0413BF72-F438-4592-A8CF-19C186C472AB}" presName="hierChild2" presStyleCnt="0"/>
      <dgm:spPr/>
    </dgm:pt>
    <dgm:pt modelId="{79229803-D97A-43C7-96C4-D9B8A049FE47}" type="pres">
      <dgm:prSet presAssocID="{63D03B79-13EE-4B39-9A0D-0766BC4666BD}" presName="Name37" presStyleLbl="parChTrans1D2" presStyleIdx="0" presStyleCnt="3"/>
      <dgm:spPr/>
    </dgm:pt>
    <dgm:pt modelId="{82170448-D1E2-46E4-A1B2-80244323D670}" type="pres">
      <dgm:prSet presAssocID="{F6F63083-2EA8-4A18-9EF9-EE5B1891F03A}" presName="hierRoot2" presStyleCnt="0">
        <dgm:presLayoutVars>
          <dgm:hierBranch val="init"/>
        </dgm:presLayoutVars>
      </dgm:prSet>
      <dgm:spPr/>
    </dgm:pt>
    <dgm:pt modelId="{B39E34CD-C9F3-485C-8D99-90772BD19378}" type="pres">
      <dgm:prSet presAssocID="{F6F63083-2EA8-4A18-9EF9-EE5B1891F03A}" presName="rootComposite" presStyleCnt="0"/>
      <dgm:spPr/>
    </dgm:pt>
    <dgm:pt modelId="{56119596-C0D3-4E55-AE42-FC0F3D999A93}" type="pres">
      <dgm:prSet presAssocID="{F6F63083-2EA8-4A18-9EF9-EE5B1891F03A}" presName="rootText" presStyleLbl="node2" presStyleIdx="0" presStyleCnt="3">
        <dgm:presLayoutVars>
          <dgm:chPref val="3"/>
        </dgm:presLayoutVars>
      </dgm:prSet>
      <dgm:spPr/>
    </dgm:pt>
    <dgm:pt modelId="{4D0F4216-1576-45D8-8C2B-2A865223DB60}" type="pres">
      <dgm:prSet presAssocID="{F6F63083-2EA8-4A18-9EF9-EE5B1891F03A}" presName="rootConnector" presStyleLbl="node2" presStyleIdx="0" presStyleCnt="3"/>
      <dgm:spPr/>
    </dgm:pt>
    <dgm:pt modelId="{7BD00A56-1FA3-4A85-8A09-60F2C962A7EE}" type="pres">
      <dgm:prSet presAssocID="{F6F63083-2EA8-4A18-9EF9-EE5B1891F03A}" presName="hierChild4" presStyleCnt="0"/>
      <dgm:spPr/>
    </dgm:pt>
    <dgm:pt modelId="{F2FDD47C-6793-4B2B-BB34-4D2D9DCDCB03}" type="pres">
      <dgm:prSet presAssocID="{F6F63083-2EA8-4A18-9EF9-EE5B1891F03A}" presName="hierChild5" presStyleCnt="0"/>
      <dgm:spPr/>
    </dgm:pt>
    <dgm:pt modelId="{B46879B0-614E-49ED-913D-9F3718583B3D}" type="pres">
      <dgm:prSet presAssocID="{E08A65A0-3871-4B44-ADF8-3A48A1F89F66}" presName="Name37" presStyleLbl="parChTrans1D2" presStyleIdx="1" presStyleCnt="3"/>
      <dgm:spPr/>
    </dgm:pt>
    <dgm:pt modelId="{DD32D90B-9425-452E-A2FA-70AB80FF699E}" type="pres">
      <dgm:prSet presAssocID="{F327710B-AA01-42B3-9637-F942540AFB1C}" presName="hierRoot2" presStyleCnt="0">
        <dgm:presLayoutVars>
          <dgm:hierBranch val="init"/>
        </dgm:presLayoutVars>
      </dgm:prSet>
      <dgm:spPr/>
    </dgm:pt>
    <dgm:pt modelId="{EC0F990C-AA8B-4B22-88AC-88FED1723FFF}" type="pres">
      <dgm:prSet presAssocID="{F327710B-AA01-42B3-9637-F942540AFB1C}" presName="rootComposite" presStyleCnt="0"/>
      <dgm:spPr/>
    </dgm:pt>
    <dgm:pt modelId="{22DE466B-C811-496F-B73C-8DB95E3B6C0E}" type="pres">
      <dgm:prSet presAssocID="{F327710B-AA01-42B3-9637-F942540AFB1C}" presName="rootText" presStyleLbl="node2" presStyleIdx="1" presStyleCnt="3">
        <dgm:presLayoutVars>
          <dgm:chPref val="3"/>
        </dgm:presLayoutVars>
      </dgm:prSet>
      <dgm:spPr/>
    </dgm:pt>
    <dgm:pt modelId="{D1074DED-4771-46B2-BEE9-3400A5588750}" type="pres">
      <dgm:prSet presAssocID="{F327710B-AA01-42B3-9637-F942540AFB1C}" presName="rootConnector" presStyleLbl="node2" presStyleIdx="1" presStyleCnt="3"/>
      <dgm:spPr/>
    </dgm:pt>
    <dgm:pt modelId="{311F771F-8694-46BA-B576-F3038E6DD849}" type="pres">
      <dgm:prSet presAssocID="{F327710B-AA01-42B3-9637-F942540AFB1C}" presName="hierChild4" presStyleCnt="0"/>
      <dgm:spPr/>
    </dgm:pt>
    <dgm:pt modelId="{91A37F2D-74A8-4F0A-A09C-8540C5E0C488}" type="pres">
      <dgm:prSet presAssocID="{F327710B-AA01-42B3-9637-F942540AFB1C}" presName="hierChild5" presStyleCnt="0"/>
      <dgm:spPr/>
    </dgm:pt>
    <dgm:pt modelId="{A935A595-5900-4D35-BBAF-6998E919EF5B}" type="pres">
      <dgm:prSet presAssocID="{C366A7A1-B861-4797-AEE3-5A1123D9318D}" presName="Name37" presStyleLbl="parChTrans1D2" presStyleIdx="2" presStyleCnt="3"/>
      <dgm:spPr/>
    </dgm:pt>
    <dgm:pt modelId="{AF9F347D-B5EA-49E4-8C5E-77DC919DEBFE}" type="pres">
      <dgm:prSet presAssocID="{9111E232-EDCA-47BA-8AB2-26492EFF0DB1}" presName="hierRoot2" presStyleCnt="0">
        <dgm:presLayoutVars>
          <dgm:hierBranch val="init"/>
        </dgm:presLayoutVars>
      </dgm:prSet>
      <dgm:spPr/>
    </dgm:pt>
    <dgm:pt modelId="{0FCCD671-6349-49D4-B812-3D9F645089F8}" type="pres">
      <dgm:prSet presAssocID="{9111E232-EDCA-47BA-8AB2-26492EFF0DB1}" presName="rootComposite" presStyleCnt="0"/>
      <dgm:spPr/>
    </dgm:pt>
    <dgm:pt modelId="{D52A04A0-7257-44BF-B58C-3721837A60A5}" type="pres">
      <dgm:prSet presAssocID="{9111E232-EDCA-47BA-8AB2-26492EFF0DB1}" presName="rootText" presStyleLbl="node2" presStyleIdx="2" presStyleCnt="3">
        <dgm:presLayoutVars>
          <dgm:chPref val="3"/>
        </dgm:presLayoutVars>
      </dgm:prSet>
      <dgm:spPr/>
    </dgm:pt>
    <dgm:pt modelId="{915D11DF-E128-4279-80F1-EE4E576D34BC}" type="pres">
      <dgm:prSet presAssocID="{9111E232-EDCA-47BA-8AB2-26492EFF0DB1}" presName="rootConnector" presStyleLbl="node2" presStyleIdx="2" presStyleCnt="3"/>
      <dgm:spPr/>
    </dgm:pt>
    <dgm:pt modelId="{DC2E57D1-0515-4CEA-BED9-6762D41E6162}" type="pres">
      <dgm:prSet presAssocID="{9111E232-EDCA-47BA-8AB2-26492EFF0DB1}" presName="hierChild4" presStyleCnt="0"/>
      <dgm:spPr/>
    </dgm:pt>
    <dgm:pt modelId="{3FE0451D-A630-4475-9956-E7A290E75D71}" type="pres">
      <dgm:prSet presAssocID="{9111E232-EDCA-47BA-8AB2-26492EFF0DB1}" presName="hierChild5" presStyleCnt="0"/>
      <dgm:spPr/>
    </dgm:pt>
    <dgm:pt modelId="{30F41C07-467F-49BF-8023-126A1A2981EA}" type="pres">
      <dgm:prSet presAssocID="{0413BF72-F438-4592-A8CF-19C186C472AB}" presName="hierChild3" presStyleCnt="0"/>
      <dgm:spPr/>
    </dgm:pt>
  </dgm:ptLst>
  <dgm:cxnLst>
    <dgm:cxn modelId="{F77F201C-8055-4D6D-8B83-D3811B4C9150}" type="presOf" srcId="{9111E232-EDCA-47BA-8AB2-26492EFF0DB1}" destId="{915D11DF-E128-4279-80F1-EE4E576D34BC}" srcOrd="1" destOrd="0" presId="urn:microsoft.com/office/officeart/2005/8/layout/orgChart1"/>
    <dgm:cxn modelId="{9E131E24-FBEB-4233-8011-6311F7C25948}" type="presOf" srcId="{426A70BC-425B-4A17-8222-12373DD226CB}" destId="{C9DAF938-7E58-48DD-8F2D-0D9972E9133C}" srcOrd="0" destOrd="0" presId="urn:microsoft.com/office/officeart/2005/8/layout/orgChart1"/>
    <dgm:cxn modelId="{35452546-6FE5-4DD0-96A9-BBBA3E66A2D6}" type="presOf" srcId="{F6F63083-2EA8-4A18-9EF9-EE5B1891F03A}" destId="{56119596-C0D3-4E55-AE42-FC0F3D999A93}" srcOrd="0" destOrd="0" presId="urn:microsoft.com/office/officeart/2005/8/layout/orgChart1"/>
    <dgm:cxn modelId="{E571BF50-BA39-4E15-AA02-E2ED04395DFC}" srcId="{0413BF72-F438-4592-A8CF-19C186C472AB}" destId="{9111E232-EDCA-47BA-8AB2-26492EFF0DB1}" srcOrd="2" destOrd="0" parTransId="{C366A7A1-B861-4797-AEE3-5A1123D9318D}" sibTransId="{7ADB4DEC-0635-4EF8-929A-1B927861EF81}"/>
    <dgm:cxn modelId="{EB80617F-6BC8-451F-9CBB-FCBAF29C5C0D}" srcId="{426A70BC-425B-4A17-8222-12373DD226CB}" destId="{0413BF72-F438-4592-A8CF-19C186C472AB}" srcOrd="0" destOrd="0" parTransId="{6B2056B2-A51A-4149-810E-FF5756BD4E9E}" sibTransId="{0C411038-D586-4B34-A870-7998715C73F2}"/>
    <dgm:cxn modelId="{DFCBC990-BA34-4341-BDB3-E93E649B152F}" type="presOf" srcId="{C366A7A1-B861-4797-AEE3-5A1123D9318D}" destId="{A935A595-5900-4D35-BBAF-6998E919EF5B}" srcOrd="0" destOrd="0" presId="urn:microsoft.com/office/officeart/2005/8/layout/orgChart1"/>
    <dgm:cxn modelId="{A2350591-FE33-44B2-A1A9-0C3BAFCFCD2E}" srcId="{0413BF72-F438-4592-A8CF-19C186C472AB}" destId="{F6F63083-2EA8-4A18-9EF9-EE5B1891F03A}" srcOrd="0" destOrd="0" parTransId="{63D03B79-13EE-4B39-9A0D-0766BC4666BD}" sibTransId="{2FB70EF6-4EBD-4257-835B-CAEB90106993}"/>
    <dgm:cxn modelId="{5ACE489B-C64A-49D1-9121-09D05606B771}" type="presOf" srcId="{F327710B-AA01-42B3-9637-F942540AFB1C}" destId="{22DE466B-C811-496F-B73C-8DB95E3B6C0E}" srcOrd="0" destOrd="0" presId="urn:microsoft.com/office/officeart/2005/8/layout/orgChart1"/>
    <dgm:cxn modelId="{7CB94BA3-B368-4158-B65D-76F18D43FFE1}" type="presOf" srcId="{F6F63083-2EA8-4A18-9EF9-EE5B1891F03A}" destId="{4D0F4216-1576-45D8-8C2B-2A865223DB60}" srcOrd="1" destOrd="0" presId="urn:microsoft.com/office/officeart/2005/8/layout/orgChart1"/>
    <dgm:cxn modelId="{698E40A4-E0EB-463D-B790-035C8F0D4CAA}" type="presOf" srcId="{63D03B79-13EE-4B39-9A0D-0766BC4666BD}" destId="{79229803-D97A-43C7-96C4-D9B8A049FE47}" srcOrd="0" destOrd="0" presId="urn:microsoft.com/office/officeart/2005/8/layout/orgChart1"/>
    <dgm:cxn modelId="{79D2B3AF-5CC9-4397-96EE-3CEA14298EDB}" type="presOf" srcId="{F327710B-AA01-42B3-9637-F942540AFB1C}" destId="{D1074DED-4771-46B2-BEE9-3400A5588750}" srcOrd="1" destOrd="0" presId="urn:microsoft.com/office/officeart/2005/8/layout/orgChart1"/>
    <dgm:cxn modelId="{1D74CFB7-96F1-4FD4-BBFD-6703FB3B6F28}" type="presOf" srcId="{0413BF72-F438-4592-A8CF-19C186C472AB}" destId="{431568AE-0F0D-40AC-AB8E-81C9F8D96C52}" srcOrd="1" destOrd="0" presId="urn:microsoft.com/office/officeart/2005/8/layout/orgChart1"/>
    <dgm:cxn modelId="{D79277B8-3632-4C9F-A4C7-DBC415B3E0CC}" type="presOf" srcId="{9111E232-EDCA-47BA-8AB2-26492EFF0DB1}" destId="{D52A04A0-7257-44BF-B58C-3721837A60A5}" srcOrd="0" destOrd="0" presId="urn:microsoft.com/office/officeart/2005/8/layout/orgChart1"/>
    <dgm:cxn modelId="{C5B0D7CD-45AA-4281-8F04-7D470CB02DA2}" srcId="{0413BF72-F438-4592-A8CF-19C186C472AB}" destId="{F327710B-AA01-42B3-9637-F942540AFB1C}" srcOrd="1" destOrd="0" parTransId="{E08A65A0-3871-4B44-ADF8-3A48A1F89F66}" sibTransId="{4B047917-1EB4-4A33-85B6-EF6FEE4E5B1A}"/>
    <dgm:cxn modelId="{369B9CE8-5140-4A32-B84F-61446BCE0C4C}" type="presOf" srcId="{0413BF72-F438-4592-A8CF-19C186C472AB}" destId="{036A13EB-BEAF-46E6-A7DC-C660ED5FFE33}" srcOrd="0" destOrd="0" presId="urn:microsoft.com/office/officeart/2005/8/layout/orgChart1"/>
    <dgm:cxn modelId="{48F961EA-7C98-4D03-929C-B31BA1EAAF5F}" type="presOf" srcId="{E08A65A0-3871-4B44-ADF8-3A48A1F89F66}" destId="{B46879B0-614E-49ED-913D-9F3718583B3D}" srcOrd="0" destOrd="0" presId="urn:microsoft.com/office/officeart/2005/8/layout/orgChart1"/>
    <dgm:cxn modelId="{235DA6F6-9B21-41FF-A15F-D5613F5C43AA}" type="presParOf" srcId="{C9DAF938-7E58-48DD-8F2D-0D9972E9133C}" destId="{866D0075-A57C-4DFC-9BF3-25F6D32BB4A6}" srcOrd="0" destOrd="0" presId="urn:microsoft.com/office/officeart/2005/8/layout/orgChart1"/>
    <dgm:cxn modelId="{0267501F-ABE4-44FA-81DF-49034AB56F49}" type="presParOf" srcId="{866D0075-A57C-4DFC-9BF3-25F6D32BB4A6}" destId="{22B9CBFE-79D6-4287-A665-A7B96A25008C}" srcOrd="0" destOrd="0" presId="urn:microsoft.com/office/officeart/2005/8/layout/orgChart1"/>
    <dgm:cxn modelId="{29982CC7-C206-4F59-BF5F-CCBE7F480B8F}" type="presParOf" srcId="{22B9CBFE-79D6-4287-A665-A7B96A25008C}" destId="{036A13EB-BEAF-46E6-A7DC-C660ED5FFE33}" srcOrd="0" destOrd="0" presId="urn:microsoft.com/office/officeart/2005/8/layout/orgChart1"/>
    <dgm:cxn modelId="{CED272A7-0800-47D9-A695-3D1D2E8B4CEA}" type="presParOf" srcId="{22B9CBFE-79D6-4287-A665-A7B96A25008C}" destId="{431568AE-0F0D-40AC-AB8E-81C9F8D96C52}" srcOrd="1" destOrd="0" presId="urn:microsoft.com/office/officeart/2005/8/layout/orgChart1"/>
    <dgm:cxn modelId="{E0EFB640-B801-4F45-BD36-3545FD8F06B7}" type="presParOf" srcId="{866D0075-A57C-4DFC-9BF3-25F6D32BB4A6}" destId="{A2089155-9F83-43F3-BA9A-EC3308212140}" srcOrd="1" destOrd="0" presId="urn:microsoft.com/office/officeart/2005/8/layout/orgChart1"/>
    <dgm:cxn modelId="{FF0E327A-9227-420D-8310-020E653A9D20}" type="presParOf" srcId="{A2089155-9F83-43F3-BA9A-EC3308212140}" destId="{79229803-D97A-43C7-96C4-D9B8A049FE47}" srcOrd="0" destOrd="0" presId="urn:microsoft.com/office/officeart/2005/8/layout/orgChart1"/>
    <dgm:cxn modelId="{044D18EF-8B1D-47B9-89EE-AA3BA1DEBE20}" type="presParOf" srcId="{A2089155-9F83-43F3-BA9A-EC3308212140}" destId="{82170448-D1E2-46E4-A1B2-80244323D670}" srcOrd="1" destOrd="0" presId="urn:microsoft.com/office/officeart/2005/8/layout/orgChart1"/>
    <dgm:cxn modelId="{4CEA77E2-CA10-44A0-B455-9E8780EE030C}" type="presParOf" srcId="{82170448-D1E2-46E4-A1B2-80244323D670}" destId="{B39E34CD-C9F3-485C-8D99-90772BD19378}" srcOrd="0" destOrd="0" presId="urn:microsoft.com/office/officeart/2005/8/layout/orgChart1"/>
    <dgm:cxn modelId="{71BE91EF-AB9D-44CD-9B0E-17438790C41E}" type="presParOf" srcId="{B39E34CD-C9F3-485C-8D99-90772BD19378}" destId="{56119596-C0D3-4E55-AE42-FC0F3D999A93}" srcOrd="0" destOrd="0" presId="urn:microsoft.com/office/officeart/2005/8/layout/orgChart1"/>
    <dgm:cxn modelId="{DDBC30E3-24D2-48DA-9660-E0D83B56D82A}" type="presParOf" srcId="{B39E34CD-C9F3-485C-8D99-90772BD19378}" destId="{4D0F4216-1576-45D8-8C2B-2A865223DB60}" srcOrd="1" destOrd="0" presId="urn:microsoft.com/office/officeart/2005/8/layout/orgChart1"/>
    <dgm:cxn modelId="{46AEF5C5-C269-4659-AC97-C26C08A345DA}" type="presParOf" srcId="{82170448-D1E2-46E4-A1B2-80244323D670}" destId="{7BD00A56-1FA3-4A85-8A09-60F2C962A7EE}" srcOrd="1" destOrd="0" presId="urn:microsoft.com/office/officeart/2005/8/layout/orgChart1"/>
    <dgm:cxn modelId="{BE67601B-03AA-48F8-8BEF-99980020CB0A}" type="presParOf" srcId="{82170448-D1E2-46E4-A1B2-80244323D670}" destId="{F2FDD47C-6793-4B2B-BB34-4D2D9DCDCB03}" srcOrd="2" destOrd="0" presId="urn:microsoft.com/office/officeart/2005/8/layout/orgChart1"/>
    <dgm:cxn modelId="{5C2C08B4-DFCD-424C-BFE5-4573A3317FBC}" type="presParOf" srcId="{A2089155-9F83-43F3-BA9A-EC3308212140}" destId="{B46879B0-614E-49ED-913D-9F3718583B3D}" srcOrd="2" destOrd="0" presId="urn:microsoft.com/office/officeart/2005/8/layout/orgChart1"/>
    <dgm:cxn modelId="{6676A6CE-677E-4135-8603-C5C8D6691A8C}" type="presParOf" srcId="{A2089155-9F83-43F3-BA9A-EC3308212140}" destId="{DD32D90B-9425-452E-A2FA-70AB80FF699E}" srcOrd="3" destOrd="0" presId="urn:microsoft.com/office/officeart/2005/8/layout/orgChart1"/>
    <dgm:cxn modelId="{AE265095-7386-46D9-BF2A-B2920A2804CD}" type="presParOf" srcId="{DD32D90B-9425-452E-A2FA-70AB80FF699E}" destId="{EC0F990C-AA8B-4B22-88AC-88FED1723FFF}" srcOrd="0" destOrd="0" presId="urn:microsoft.com/office/officeart/2005/8/layout/orgChart1"/>
    <dgm:cxn modelId="{FF9C7AD1-BBB9-4D38-BC64-6555DB2D0494}" type="presParOf" srcId="{EC0F990C-AA8B-4B22-88AC-88FED1723FFF}" destId="{22DE466B-C811-496F-B73C-8DB95E3B6C0E}" srcOrd="0" destOrd="0" presId="urn:microsoft.com/office/officeart/2005/8/layout/orgChart1"/>
    <dgm:cxn modelId="{08317C64-9435-4640-ACD7-250B1719EFD9}" type="presParOf" srcId="{EC0F990C-AA8B-4B22-88AC-88FED1723FFF}" destId="{D1074DED-4771-46B2-BEE9-3400A5588750}" srcOrd="1" destOrd="0" presId="urn:microsoft.com/office/officeart/2005/8/layout/orgChart1"/>
    <dgm:cxn modelId="{870A3E8E-EB68-4672-9E17-E361D8EC3165}" type="presParOf" srcId="{DD32D90B-9425-452E-A2FA-70AB80FF699E}" destId="{311F771F-8694-46BA-B576-F3038E6DD849}" srcOrd="1" destOrd="0" presId="urn:microsoft.com/office/officeart/2005/8/layout/orgChart1"/>
    <dgm:cxn modelId="{AA3F733A-CA47-439F-858A-F6AB5F039799}" type="presParOf" srcId="{DD32D90B-9425-452E-A2FA-70AB80FF699E}" destId="{91A37F2D-74A8-4F0A-A09C-8540C5E0C488}" srcOrd="2" destOrd="0" presId="urn:microsoft.com/office/officeart/2005/8/layout/orgChart1"/>
    <dgm:cxn modelId="{7B16E65B-D618-439C-8A7B-41979901D6CD}" type="presParOf" srcId="{A2089155-9F83-43F3-BA9A-EC3308212140}" destId="{A935A595-5900-4D35-BBAF-6998E919EF5B}" srcOrd="4" destOrd="0" presId="urn:microsoft.com/office/officeart/2005/8/layout/orgChart1"/>
    <dgm:cxn modelId="{1F5F8C6F-2F15-448A-BC73-F84F3FE2967A}" type="presParOf" srcId="{A2089155-9F83-43F3-BA9A-EC3308212140}" destId="{AF9F347D-B5EA-49E4-8C5E-77DC919DEBFE}" srcOrd="5" destOrd="0" presId="urn:microsoft.com/office/officeart/2005/8/layout/orgChart1"/>
    <dgm:cxn modelId="{5B1C5E10-8680-4B3E-9C7E-D29D58356EEF}" type="presParOf" srcId="{AF9F347D-B5EA-49E4-8C5E-77DC919DEBFE}" destId="{0FCCD671-6349-49D4-B812-3D9F645089F8}" srcOrd="0" destOrd="0" presId="urn:microsoft.com/office/officeart/2005/8/layout/orgChart1"/>
    <dgm:cxn modelId="{65F4C0ED-863A-4B33-AD5F-08B77F771557}" type="presParOf" srcId="{0FCCD671-6349-49D4-B812-3D9F645089F8}" destId="{D52A04A0-7257-44BF-B58C-3721837A60A5}" srcOrd="0" destOrd="0" presId="urn:microsoft.com/office/officeart/2005/8/layout/orgChart1"/>
    <dgm:cxn modelId="{5882F0DA-4CF0-4599-839C-37DDBBC99753}" type="presParOf" srcId="{0FCCD671-6349-49D4-B812-3D9F645089F8}" destId="{915D11DF-E128-4279-80F1-EE4E576D34BC}" srcOrd="1" destOrd="0" presId="urn:microsoft.com/office/officeart/2005/8/layout/orgChart1"/>
    <dgm:cxn modelId="{9A034CDE-E199-45A2-B39C-1358030820B8}" type="presParOf" srcId="{AF9F347D-B5EA-49E4-8C5E-77DC919DEBFE}" destId="{DC2E57D1-0515-4CEA-BED9-6762D41E6162}" srcOrd="1" destOrd="0" presId="urn:microsoft.com/office/officeart/2005/8/layout/orgChart1"/>
    <dgm:cxn modelId="{1D2B874E-C668-49F2-B005-BCE4A9D120FC}" type="presParOf" srcId="{AF9F347D-B5EA-49E4-8C5E-77DC919DEBFE}" destId="{3FE0451D-A630-4475-9956-E7A290E75D71}" srcOrd="2" destOrd="0" presId="urn:microsoft.com/office/officeart/2005/8/layout/orgChart1"/>
    <dgm:cxn modelId="{97A4F072-7DCA-4EE5-AEE5-32C36D47FE4B}" type="presParOf" srcId="{866D0075-A57C-4DFC-9BF3-25F6D32BB4A6}" destId="{30F41C07-467F-49BF-8023-126A1A2981EA}"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07E3AE3-579A-40C0-AA33-B5903D23E6A1}" type="doc">
      <dgm:prSet loTypeId="urn:microsoft.com/office/officeart/2009/3/layout/HorizontalOrganizationChart" loCatId="hierarchy" qsTypeId="urn:microsoft.com/office/officeart/2005/8/quickstyle/simple1" qsCatId="simple" csTypeId="urn:microsoft.com/office/officeart/2005/8/colors/colorful2" csCatId="colorful" phldr="1"/>
      <dgm:spPr/>
      <dgm:t>
        <a:bodyPr/>
        <a:lstStyle/>
        <a:p>
          <a:endParaRPr lang="en-US"/>
        </a:p>
      </dgm:t>
    </dgm:pt>
    <dgm:pt modelId="{E59CAF12-7079-4879-9083-2F1178BFF2F8}">
      <dgm:prSet/>
      <dgm:spPr/>
      <dgm:t>
        <a:bodyPr/>
        <a:lstStyle/>
        <a:p>
          <a:r>
            <a:rPr lang="en-US" dirty="0"/>
            <a:t>Rain Gages</a:t>
          </a:r>
        </a:p>
      </dgm:t>
    </dgm:pt>
    <dgm:pt modelId="{B889A629-0737-408D-9956-A7BE6C5F78A9}" type="parTrans" cxnId="{32DCD0E1-A3B2-4322-9BA9-19CAD0840625}">
      <dgm:prSet/>
      <dgm:spPr/>
      <dgm:t>
        <a:bodyPr/>
        <a:lstStyle/>
        <a:p>
          <a:endParaRPr lang="en-US"/>
        </a:p>
      </dgm:t>
    </dgm:pt>
    <dgm:pt modelId="{2252A386-F6FA-4908-933D-3FF5C8B3014E}" type="sibTrans" cxnId="{32DCD0E1-A3B2-4322-9BA9-19CAD0840625}">
      <dgm:prSet/>
      <dgm:spPr/>
      <dgm:t>
        <a:bodyPr/>
        <a:lstStyle/>
        <a:p>
          <a:endParaRPr lang="en-US"/>
        </a:p>
      </dgm:t>
    </dgm:pt>
    <dgm:pt modelId="{737DC427-830B-40D8-BDC9-D92736507FDE}">
      <dgm:prSet phldrT="[Text]"/>
      <dgm:spPr/>
      <dgm:t>
        <a:bodyPr/>
        <a:lstStyle/>
        <a:p>
          <a:r>
            <a:rPr lang="en-US" dirty="0"/>
            <a:t>The standard 8" gage</a:t>
          </a:r>
        </a:p>
      </dgm:t>
    </dgm:pt>
    <dgm:pt modelId="{1E527543-9246-4CD5-A4B8-A86C33D93D25}" type="parTrans" cxnId="{568AD636-4E99-4834-B52C-FA1D2C2D78D0}">
      <dgm:prSet/>
      <dgm:spPr/>
      <dgm:t>
        <a:bodyPr/>
        <a:lstStyle/>
        <a:p>
          <a:endParaRPr lang="en-US"/>
        </a:p>
      </dgm:t>
    </dgm:pt>
    <dgm:pt modelId="{6237317B-52B9-4B7B-B799-D46631C6A8A6}" type="sibTrans" cxnId="{568AD636-4E99-4834-B52C-FA1D2C2D78D0}">
      <dgm:prSet/>
      <dgm:spPr/>
      <dgm:t>
        <a:bodyPr/>
        <a:lstStyle/>
        <a:p>
          <a:endParaRPr lang="en-US"/>
        </a:p>
      </dgm:t>
    </dgm:pt>
    <dgm:pt modelId="{97BC1468-04B2-45AC-B313-D5239F9CFF32}">
      <dgm:prSet phldrT="[Text]"/>
      <dgm:spPr/>
      <dgm:t>
        <a:bodyPr/>
        <a:lstStyle/>
        <a:p>
          <a:r>
            <a:rPr lang="en-US" dirty="0"/>
            <a:t>Tipping-bucket Rain gages</a:t>
          </a:r>
        </a:p>
      </dgm:t>
    </dgm:pt>
    <dgm:pt modelId="{94BBE35B-13EB-46A7-AC82-EE5AE5F1D142}" type="parTrans" cxnId="{41F39DC2-DDE4-44E6-8F1E-7155CB981DF2}">
      <dgm:prSet/>
      <dgm:spPr/>
      <dgm:t>
        <a:bodyPr/>
        <a:lstStyle/>
        <a:p>
          <a:endParaRPr lang="en-US"/>
        </a:p>
      </dgm:t>
    </dgm:pt>
    <dgm:pt modelId="{EAADAE4C-C190-4D72-A5E2-3605DCDFF802}" type="sibTrans" cxnId="{41F39DC2-DDE4-44E6-8F1E-7155CB981DF2}">
      <dgm:prSet/>
      <dgm:spPr/>
      <dgm:t>
        <a:bodyPr/>
        <a:lstStyle/>
        <a:p>
          <a:endParaRPr lang="en-US"/>
        </a:p>
      </dgm:t>
    </dgm:pt>
    <dgm:pt modelId="{6350987D-B117-4780-BB09-19A16B73D02B}">
      <dgm:prSet phldrT="[Text]"/>
      <dgm:spPr/>
      <dgm:t>
        <a:bodyPr/>
        <a:lstStyle/>
        <a:p>
          <a:r>
            <a:rPr lang="en-US" dirty="0"/>
            <a:t>The weighing-type gage</a:t>
          </a:r>
        </a:p>
      </dgm:t>
    </dgm:pt>
    <dgm:pt modelId="{B85AAA12-3331-4F98-BE91-F1969AA5A264}" type="parTrans" cxnId="{C41BA859-0890-4232-8176-2C95AEAE6FA0}">
      <dgm:prSet/>
      <dgm:spPr/>
      <dgm:t>
        <a:bodyPr/>
        <a:lstStyle/>
        <a:p>
          <a:endParaRPr lang="en-US"/>
        </a:p>
      </dgm:t>
    </dgm:pt>
    <dgm:pt modelId="{ADAA8833-3379-4DDD-9FF4-60ECB09FAA3E}" type="sibTrans" cxnId="{C41BA859-0890-4232-8176-2C95AEAE6FA0}">
      <dgm:prSet/>
      <dgm:spPr/>
      <dgm:t>
        <a:bodyPr/>
        <a:lstStyle/>
        <a:p>
          <a:endParaRPr lang="en-US"/>
        </a:p>
      </dgm:t>
    </dgm:pt>
    <dgm:pt modelId="{194AE226-314E-4112-A603-559EE19B2D67}" type="pres">
      <dgm:prSet presAssocID="{307E3AE3-579A-40C0-AA33-B5903D23E6A1}" presName="hierChild1" presStyleCnt="0">
        <dgm:presLayoutVars>
          <dgm:orgChart val="1"/>
          <dgm:chPref val="1"/>
          <dgm:dir/>
          <dgm:animOne val="branch"/>
          <dgm:animLvl val="lvl"/>
          <dgm:resizeHandles/>
        </dgm:presLayoutVars>
      </dgm:prSet>
      <dgm:spPr/>
    </dgm:pt>
    <dgm:pt modelId="{09F3FAD3-842B-4DBE-ACFA-99CF920881C4}" type="pres">
      <dgm:prSet presAssocID="{E59CAF12-7079-4879-9083-2F1178BFF2F8}" presName="hierRoot1" presStyleCnt="0">
        <dgm:presLayoutVars>
          <dgm:hierBranch val="init"/>
        </dgm:presLayoutVars>
      </dgm:prSet>
      <dgm:spPr/>
    </dgm:pt>
    <dgm:pt modelId="{0F938E59-B391-4841-9084-CD110FA5655F}" type="pres">
      <dgm:prSet presAssocID="{E59CAF12-7079-4879-9083-2F1178BFF2F8}" presName="rootComposite1" presStyleCnt="0"/>
      <dgm:spPr/>
    </dgm:pt>
    <dgm:pt modelId="{6E4E4A82-5AF3-412D-8941-9B0083A067FE}" type="pres">
      <dgm:prSet presAssocID="{E59CAF12-7079-4879-9083-2F1178BFF2F8}" presName="rootText1" presStyleLbl="node0" presStyleIdx="0" presStyleCnt="1">
        <dgm:presLayoutVars>
          <dgm:chPref val="3"/>
        </dgm:presLayoutVars>
      </dgm:prSet>
      <dgm:spPr/>
    </dgm:pt>
    <dgm:pt modelId="{9B510E83-3359-4DE5-A26A-178AD1664745}" type="pres">
      <dgm:prSet presAssocID="{E59CAF12-7079-4879-9083-2F1178BFF2F8}" presName="rootConnector1" presStyleLbl="node1" presStyleIdx="0" presStyleCnt="0"/>
      <dgm:spPr/>
    </dgm:pt>
    <dgm:pt modelId="{3938ABBB-8CAF-4DB3-ABBD-ABF80DF874AD}" type="pres">
      <dgm:prSet presAssocID="{E59CAF12-7079-4879-9083-2F1178BFF2F8}" presName="hierChild2" presStyleCnt="0"/>
      <dgm:spPr/>
    </dgm:pt>
    <dgm:pt modelId="{2FF707BC-EFC1-4EBF-960E-30F6B2F8CF54}" type="pres">
      <dgm:prSet presAssocID="{1E527543-9246-4CD5-A4B8-A86C33D93D25}" presName="Name64" presStyleLbl="parChTrans1D2" presStyleIdx="0" presStyleCnt="3"/>
      <dgm:spPr/>
    </dgm:pt>
    <dgm:pt modelId="{4FA7826B-4C21-4F38-81AC-AED98B8269A0}" type="pres">
      <dgm:prSet presAssocID="{737DC427-830B-40D8-BDC9-D92736507FDE}" presName="hierRoot2" presStyleCnt="0">
        <dgm:presLayoutVars>
          <dgm:hierBranch val="init"/>
        </dgm:presLayoutVars>
      </dgm:prSet>
      <dgm:spPr/>
    </dgm:pt>
    <dgm:pt modelId="{E34AE11F-BDF1-4D09-9AE1-52474DF0B824}" type="pres">
      <dgm:prSet presAssocID="{737DC427-830B-40D8-BDC9-D92736507FDE}" presName="rootComposite" presStyleCnt="0"/>
      <dgm:spPr/>
    </dgm:pt>
    <dgm:pt modelId="{CC6FA6B5-3B5A-4458-AED8-8B7765784548}" type="pres">
      <dgm:prSet presAssocID="{737DC427-830B-40D8-BDC9-D92736507FDE}" presName="rootText" presStyleLbl="node2" presStyleIdx="0" presStyleCnt="3">
        <dgm:presLayoutVars>
          <dgm:chPref val="3"/>
        </dgm:presLayoutVars>
      </dgm:prSet>
      <dgm:spPr/>
    </dgm:pt>
    <dgm:pt modelId="{BCA6F332-805C-425E-B675-8996B446AA69}" type="pres">
      <dgm:prSet presAssocID="{737DC427-830B-40D8-BDC9-D92736507FDE}" presName="rootConnector" presStyleLbl="node2" presStyleIdx="0" presStyleCnt="3"/>
      <dgm:spPr/>
    </dgm:pt>
    <dgm:pt modelId="{32CDDF33-9AE8-488E-B8D6-8110D6E36A1C}" type="pres">
      <dgm:prSet presAssocID="{737DC427-830B-40D8-BDC9-D92736507FDE}" presName="hierChild4" presStyleCnt="0"/>
      <dgm:spPr/>
    </dgm:pt>
    <dgm:pt modelId="{5A1CF3BE-36A8-4F38-8057-413F2A0AFE53}" type="pres">
      <dgm:prSet presAssocID="{737DC427-830B-40D8-BDC9-D92736507FDE}" presName="hierChild5" presStyleCnt="0"/>
      <dgm:spPr/>
    </dgm:pt>
    <dgm:pt modelId="{DCA52F79-A1C7-460B-B955-A2AA16D755AE}" type="pres">
      <dgm:prSet presAssocID="{94BBE35B-13EB-46A7-AC82-EE5AE5F1D142}" presName="Name64" presStyleLbl="parChTrans1D2" presStyleIdx="1" presStyleCnt="3"/>
      <dgm:spPr/>
    </dgm:pt>
    <dgm:pt modelId="{484845A5-4A00-434D-9094-C92B27A74F1F}" type="pres">
      <dgm:prSet presAssocID="{97BC1468-04B2-45AC-B313-D5239F9CFF32}" presName="hierRoot2" presStyleCnt="0">
        <dgm:presLayoutVars>
          <dgm:hierBranch val="init"/>
        </dgm:presLayoutVars>
      </dgm:prSet>
      <dgm:spPr/>
    </dgm:pt>
    <dgm:pt modelId="{030AE965-8136-40B5-97A5-9D0CEEC73F0A}" type="pres">
      <dgm:prSet presAssocID="{97BC1468-04B2-45AC-B313-D5239F9CFF32}" presName="rootComposite" presStyleCnt="0"/>
      <dgm:spPr/>
    </dgm:pt>
    <dgm:pt modelId="{A4070F53-A986-41BC-9C37-E5BEBBBC9D4F}" type="pres">
      <dgm:prSet presAssocID="{97BC1468-04B2-45AC-B313-D5239F9CFF32}" presName="rootText" presStyleLbl="node2" presStyleIdx="1" presStyleCnt="3">
        <dgm:presLayoutVars>
          <dgm:chPref val="3"/>
        </dgm:presLayoutVars>
      </dgm:prSet>
      <dgm:spPr/>
    </dgm:pt>
    <dgm:pt modelId="{C0DF22E5-4A30-4F80-87FA-7381CA3BB05B}" type="pres">
      <dgm:prSet presAssocID="{97BC1468-04B2-45AC-B313-D5239F9CFF32}" presName="rootConnector" presStyleLbl="node2" presStyleIdx="1" presStyleCnt="3"/>
      <dgm:spPr/>
    </dgm:pt>
    <dgm:pt modelId="{777EFB16-F35C-4B9C-BD32-90D284593FDD}" type="pres">
      <dgm:prSet presAssocID="{97BC1468-04B2-45AC-B313-D5239F9CFF32}" presName="hierChild4" presStyleCnt="0"/>
      <dgm:spPr/>
    </dgm:pt>
    <dgm:pt modelId="{0C3536DD-D07C-4EED-B842-6EA09C9F49D7}" type="pres">
      <dgm:prSet presAssocID="{97BC1468-04B2-45AC-B313-D5239F9CFF32}" presName="hierChild5" presStyleCnt="0"/>
      <dgm:spPr/>
    </dgm:pt>
    <dgm:pt modelId="{A96ABC15-D6F4-4F74-963F-F27A820E1F2F}" type="pres">
      <dgm:prSet presAssocID="{B85AAA12-3331-4F98-BE91-F1969AA5A264}" presName="Name64" presStyleLbl="parChTrans1D2" presStyleIdx="2" presStyleCnt="3"/>
      <dgm:spPr/>
    </dgm:pt>
    <dgm:pt modelId="{20DCE52A-2289-4870-8370-A5B07A224DC6}" type="pres">
      <dgm:prSet presAssocID="{6350987D-B117-4780-BB09-19A16B73D02B}" presName="hierRoot2" presStyleCnt="0">
        <dgm:presLayoutVars>
          <dgm:hierBranch val="init"/>
        </dgm:presLayoutVars>
      </dgm:prSet>
      <dgm:spPr/>
    </dgm:pt>
    <dgm:pt modelId="{6B73DF1A-A1E3-4BAD-B3FD-F4E449D9A165}" type="pres">
      <dgm:prSet presAssocID="{6350987D-B117-4780-BB09-19A16B73D02B}" presName="rootComposite" presStyleCnt="0"/>
      <dgm:spPr/>
    </dgm:pt>
    <dgm:pt modelId="{67022722-28F6-45DA-BDC1-7CFF19878309}" type="pres">
      <dgm:prSet presAssocID="{6350987D-B117-4780-BB09-19A16B73D02B}" presName="rootText" presStyleLbl="node2" presStyleIdx="2" presStyleCnt="3">
        <dgm:presLayoutVars>
          <dgm:chPref val="3"/>
        </dgm:presLayoutVars>
      </dgm:prSet>
      <dgm:spPr/>
    </dgm:pt>
    <dgm:pt modelId="{0F9DD06B-EE3A-4120-BC37-364F9868CC80}" type="pres">
      <dgm:prSet presAssocID="{6350987D-B117-4780-BB09-19A16B73D02B}" presName="rootConnector" presStyleLbl="node2" presStyleIdx="2" presStyleCnt="3"/>
      <dgm:spPr/>
    </dgm:pt>
    <dgm:pt modelId="{B38D479D-2A61-45A9-B912-80B0B23192E0}" type="pres">
      <dgm:prSet presAssocID="{6350987D-B117-4780-BB09-19A16B73D02B}" presName="hierChild4" presStyleCnt="0"/>
      <dgm:spPr/>
    </dgm:pt>
    <dgm:pt modelId="{D2A14DF8-356B-4AE2-B3FB-ED13347037B0}" type="pres">
      <dgm:prSet presAssocID="{6350987D-B117-4780-BB09-19A16B73D02B}" presName="hierChild5" presStyleCnt="0"/>
      <dgm:spPr/>
    </dgm:pt>
    <dgm:pt modelId="{19C895E6-783B-4991-B8A7-B9209D2A7EB1}" type="pres">
      <dgm:prSet presAssocID="{E59CAF12-7079-4879-9083-2F1178BFF2F8}" presName="hierChild3" presStyleCnt="0"/>
      <dgm:spPr/>
    </dgm:pt>
  </dgm:ptLst>
  <dgm:cxnLst>
    <dgm:cxn modelId="{30C03608-8ED4-4F54-AECD-FDAA4878EAA5}" type="presOf" srcId="{6350987D-B117-4780-BB09-19A16B73D02B}" destId="{0F9DD06B-EE3A-4120-BC37-364F9868CC80}" srcOrd="1" destOrd="0" presId="urn:microsoft.com/office/officeart/2009/3/layout/HorizontalOrganizationChart"/>
    <dgm:cxn modelId="{9B7C4711-151E-4C85-9DEE-278091CECD41}" type="presOf" srcId="{E59CAF12-7079-4879-9083-2F1178BFF2F8}" destId="{9B510E83-3359-4DE5-A26A-178AD1664745}" srcOrd="1" destOrd="0" presId="urn:microsoft.com/office/officeart/2009/3/layout/HorizontalOrganizationChart"/>
    <dgm:cxn modelId="{DC996316-A2B4-4BD4-AE26-9163F6F6DA8A}" type="presOf" srcId="{B85AAA12-3331-4F98-BE91-F1969AA5A264}" destId="{A96ABC15-D6F4-4F74-963F-F27A820E1F2F}" srcOrd="0" destOrd="0" presId="urn:microsoft.com/office/officeart/2009/3/layout/HorizontalOrganizationChart"/>
    <dgm:cxn modelId="{169E4A1E-D4EB-44C9-9799-C665857D9FAB}" type="presOf" srcId="{94BBE35B-13EB-46A7-AC82-EE5AE5F1D142}" destId="{DCA52F79-A1C7-460B-B955-A2AA16D755AE}" srcOrd="0" destOrd="0" presId="urn:microsoft.com/office/officeart/2009/3/layout/HorizontalOrganizationChart"/>
    <dgm:cxn modelId="{22D5902E-C352-4DE5-8F42-12AC50EB7759}" type="presOf" srcId="{6350987D-B117-4780-BB09-19A16B73D02B}" destId="{67022722-28F6-45DA-BDC1-7CFF19878309}" srcOrd="0" destOrd="0" presId="urn:microsoft.com/office/officeart/2009/3/layout/HorizontalOrganizationChart"/>
    <dgm:cxn modelId="{568AD636-4E99-4834-B52C-FA1D2C2D78D0}" srcId="{E59CAF12-7079-4879-9083-2F1178BFF2F8}" destId="{737DC427-830B-40D8-BDC9-D92736507FDE}" srcOrd="0" destOrd="0" parTransId="{1E527543-9246-4CD5-A4B8-A86C33D93D25}" sibTransId="{6237317B-52B9-4B7B-B799-D46631C6A8A6}"/>
    <dgm:cxn modelId="{1843CF67-8C00-4084-AAF4-48D263C40C78}" type="presOf" srcId="{E59CAF12-7079-4879-9083-2F1178BFF2F8}" destId="{6E4E4A82-5AF3-412D-8941-9B0083A067FE}" srcOrd="0" destOrd="0" presId="urn:microsoft.com/office/officeart/2009/3/layout/HorizontalOrganizationChart"/>
    <dgm:cxn modelId="{ECBBAC51-FCFB-4922-B216-4501EC6DE08B}" type="presOf" srcId="{97BC1468-04B2-45AC-B313-D5239F9CFF32}" destId="{C0DF22E5-4A30-4F80-87FA-7381CA3BB05B}" srcOrd="1" destOrd="0" presId="urn:microsoft.com/office/officeart/2009/3/layout/HorizontalOrganizationChart"/>
    <dgm:cxn modelId="{740D4079-6A07-494D-8ED3-25E89DFC1AE5}" type="presOf" srcId="{307E3AE3-579A-40C0-AA33-B5903D23E6A1}" destId="{194AE226-314E-4112-A603-559EE19B2D67}" srcOrd="0" destOrd="0" presId="urn:microsoft.com/office/officeart/2009/3/layout/HorizontalOrganizationChart"/>
    <dgm:cxn modelId="{C41BA859-0890-4232-8176-2C95AEAE6FA0}" srcId="{E59CAF12-7079-4879-9083-2F1178BFF2F8}" destId="{6350987D-B117-4780-BB09-19A16B73D02B}" srcOrd="2" destOrd="0" parTransId="{B85AAA12-3331-4F98-BE91-F1969AA5A264}" sibTransId="{ADAA8833-3379-4DDD-9FF4-60ECB09FAA3E}"/>
    <dgm:cxn modelId="{1C3BF180-A77E-4ECD-8D26-00B6BCD4BC68}" type="presOf" srcId="{737DC427-830B-40D8-BDC9-D92736507FDE}" destId="{CC6FA6B5-3B5A-4458-AED8-8B7765784548}" srcOrd="0" destOrd="0" presId="urn:microsoft.com/office/officeart/2009/3/layout/HorizontalOrganizationChart"/>
    <dgm:cxn modelId="{84C25E97-7181-49DC-ADE5-766ABD0AC7CF}" type="presOf" srcId="{97BC1468-04B2-45AC-B313-D5239F9CFF32}" destId="{A4070F53-A986-41BC-9C37-E5BEBBBC9D4F}" srcOrd="0" destOrd="0" presId="urn:microsoft.com/office/officeart/2009/3/layout/HorizontalOrganizationChart"/>
    <dgm:cxn modelId="{41F39DC2-DDE4-44E6-8F1E-7155CB981DF2}" srcId="{E59CAF12-7079-4879-9083-2F1178BFF2F8}" destId="{97BC1468-04B2-45AC-B313-D5239F9CFF32}" srcOrd="1" destOrd="0" parTransId="{94BBE35B-13EB-46A7-AC82-EE5AE5F1D142}" sibTransId="{EAADAE4C-C190-4D72-A5E2-3605DCDFF802}"/>
    <dgm:cxn modelId="{7966D6D3-E668-42D7-991D-A75BAA2DAD20}" type="presOf" srcId="{737DC427-830B-40D8-BDC9-D92736507FDE}" destId="{BCA6F332-805C-425E-B675-8996B446AA69}" srcOrd="1" destOrd="0" presId="urn:microsoft.com/office/officeart/2009/3/layout/HorizontalOrganizationChart"/>
    <dgm:cxn modelId="{32DCD0E1-A3B2-4322-9BA9-19CAD0840625}" srcId="{307E3AE3-579A-40C0-AA33-B5903D23E6A1}" destId="{E59CAF12-7079-4879-9083-2F1178BFF2F8}" srcOrd="0" destOrd="0" parTransId="{B889A629-0737-408D-9956-A7BE6C5F78A9}" sibTransId="{2252A386-F6FA-4908-933D-3FF5C8B3014E}"/>
    <dgm:cxn modelId="{C6B25FE4-207E-43E0-898A-336DDF2A68D0}" type="presOf" srcId="{1E527543-9246-4CD5-A4B8-A86C33D93D25}" destId="{2FF707BC-EFC1-4EBF-960E-30F6B2F8CF54}" srcOrd="0" destOrd="0" presId="urn:microsoft.com/office/officeart/2009/3/layout/HorizontalOrganizationChart"/>
    <dgm:cxn modelId="{AA6D919D-C903-471E-A8E3-DAA22E900FF1}" type="presParOf" srcId="{194AE226-314E-4112-A603-559EE19B2D67}" destId="{09F3FAD3-842B-4DBE-ACFA-99CF920881C4}" srcOrd="0" destOrd="0" presId="urn:microsoft.com/office/officeart/2009/3/layout/HorizontalOrganizationChart"/>
    <dgm:cxn modelId="{D2EB3FE8-464B-4B38-9F39-4D08563CD5A7}" type="presParOf" srcId="{09F3FAD3-842B-4DBE-ACFA-99CF920881C4}" destId="{0F938E59-B391-4841-9084-CD110FA5655F}" srcOrd="0" destOrd="0" presId="urn:microsoft.com/office/officeart/2009/3/layout/HorizontalOrganizationChart"/>
    <dgm:cxn modelId="{CC3DB9E2-7334-486C-AF7B-068FA797D646}" type="presParOf" srcId="{0F938E59-B391-4841-9084-CD110FA5655F}" destId="{6E4E4A82-5AF3-412D-8941-9B0083A067FE}" srcOrd="0" destOrd="0" presId="urn:microsoft.com/office/officeart/2009/3/layout/HorizontalOrganizationChart"/>
    <dgm:cxn modelId="{0526404C-09B9-4F5D-A45E-C095405FF5D4}" type="presParOf" srcId="{0F938E59-B391-4841-9084-CD110FA5655F}" destId="{9B510E83-3359-4DE5-A26A-178AD1664745}" srcOrd="1" destOrd="0" presId="urn:microsoft.com/office/officeart/2009/3/layout/HorizontalOrganizationChart"/>
    <dgm:cxn modelId="{9E0EB572-649F-413D-B3B8-EB0EDD148019}" type="presParOf" srcId="{09F3FAD3-842B-4DBE-ACFA-99CF920881C4}" destId="{3938ABBB-8CAF-4DB3-ABBD-ABF80DF874AD}" srcOrd="1" destOrd="0" presId="urn:microsoft.com/office/officeart/2009/3/layout/HorizontalOrganizationChart"/>
    <dgm:cxn modelId="{DC430125-07AA-4A5B-A67D-731FA5B1BADD}" type="presParOf" srcId="{3938ABBB-8CAF-4DB3-ABBD-ABF80DF874AD}" destId="{2FF707BC-EFC1-4EBF-960E-30F6B2F8CF54}" srcOrd="0" destOrd="0" presId="urn:microsoft.com/office/officeart/2009/3/layout/HorizontalOrganizationChart"/>
    <dgm:cxn modelId="{107D750B-2EDD-4088-A656-4D40B172F22B}" type="presParOf" srcId="{3938ABBB-8CAF-4DB3-ABBD-ABF80DF874AD}" destId="{4FA7826B-4C21-4F38-81AC-AED98B8269A0}" srcOrd="1" destOrd="0" presId="urn:microsoft.com/office/officeart/2009/3/layout/HorizontalOrganizationChart"/>
    <dgm:cxn modelId="{6C94D4AA-E08A-4A0E-AB07-7680152BDA26}" type="presParOf" srcId="{4FA7826B-4C21-4F38-81AC-AED98B8269A0}" destId="{E34AE11F-BDF1-4D09-9AE1-52474DF0B824}" srcOrd="0" destOrd="0" presId="urn:microsoft.com/office/officeart/2009/3/layout/HorizontalOrganizationChart"/>
    <dgm:cxn modelId="{5DE0274C-05B4-4923-B3D0-89D816F3565E}" type="presParOf" srcId="{E34AE11F-BDF1-4D09-9AE1-52474DF0B824}" destId="{CC6FA6B5-3B5A-4458-AED8-8B7765784548}" srcOrd="0" destOrd="0" presId="urn:microsoft.com/office/officeart/2009/3/layout/HorizontalOrganizationChart"/>
    <dgm:cxn modelId="{6BD78AD4-CBD1-441E-8E95-043BC7280485}" type="presParOf" srcId="{E34AE11F-BDF1-4D09-9AE1-52474DF0B824}" destId="{BCA6F332-805C-425E-B675-8996B446AA69}" srcOrd="1" destOrd="0" presId="urn:microsoft.com/office/officeart/2009/3/layout/HorizontalOrganizationChart"/>
    <dgm:cxn modelId="{A68A59EF-AFCD-4930-BF6B-8E0711B7AC16}" type="presParOf" srcId="{4FA7826B-4C21-4F38-81AC-AED98B8269A0}" destId="{32CDDF33-9AE8-488E-B8D6-8110D6E36A1C}" srcOrd="1" destOrd="0" presId="urn:microsoft.com/office/officeart/2009/3/layout/HorizontalOrganizationChart"/>
    <dgm:cxn modelId="{A673B274-D67A-4CCC-B2C9-B324A5C43229}" type="presParOf" srcId="{4FA7826B-4C21-4F38-81AC-AED98B8269A0}" destId="{5A1CF3BE-36A8-4F38-8057-413F2A0AFE53}" srcOrd="2" destOrd="0" presId="urn:microsoft.com/office/officeart/2009/3/layout/HorizontalOrganizationChart"/>
    <dgm:cxn modelId="{27E6FD48-A01B-415B-9088-4A7E0EAA2DB7}" type="presParOf" srcId="{3938ABBB-8CAF-4DB3-ABBD-ABF80DF874AD}" destId="{DCA52F79-A1C7-460B-B955-A2AA16D755AE}" srcOrd="2" destOrd="0" presId="urn:microsoft.com/office/officeart/2009/3/layout/HorizontalOrganizationChart"/>
    <dgm:cxn modelId="{F3BEB95A-5020-460E-AAD9-5BCD1CB4B388}" type="presParOf" srcId="{3938ABBB-8CAF-4DB3-ABBD-ABF80DF874AD}" destId="{484845A5-4A00-434D-9094-C92B27A74F1F}" srcOrd="3" destOrd="0" presId="urn:microsoft.com/office/officeart/2009/3/layout/HorizontalOrganizationChart"/>
    <dgm:cxn modelId="{8135B912-3D95-4328-9650-294864EAE53C}" type="presParOf" srcId="{484845A5-4A00-434D-9094-C92B27A74F1F}" destId="{030AE965-8136-40B5-97A5-9D0CEEC73F0A}" srcOrd="0" destOrd="0" presId="urn:microsoft.com/office/officeart/2009/3/layout/HorizontalOrganizationChart"/>
    <dgm:cxn modelId="{75B9468D-A4EE-4737-BCDF-B7436772BA81}" type="presParOf" srcId="{030AE965-8136-40B5-97A5-9D0CEEC73F0A}" destId="{A4070F53-A986-41BC-9C37-E5BEBBBC9D4F}" srcOrd="0" destOrd="0" presId="urn:microsoft.com/office/officeart/2009/3/layout/HorizontalOrganizationChart"/>
    <dgm:cxn modelId="{10C1FA46-DF74-442E-B787-BF86AA5F0FC5}" type="presParOf" srcId="{030AE965-8136-40B5-97A5-9D0CEEC73F0A}" destId="{C0DF22E5-4A30-4F80-87FA-7381CA3BB05B}" srcOrd="1" destOrd="0" presId="urn:microsoft.com/office/officeart/2009/3/layout/HorizontalOrganizationChart"/>
    <dgm:cxn modelId="{64191C56-1AE2-4FBF-9C19-B21E23E35E06}" type="presParOf" srcId="{484845A5-4A00-434D-9094-C92B27A74F1F}" destId="{777EFB16-F35C-4B9C-BD32-90D284593FDD}" srcOrd="1" destOrd="0" presId="urn:microsoft.com/office/officeart/2009/3/layout/HorizontalOrganizationChart"/>
    <dgm:cxn modelId="{5EEE4A39-1C38-4F2E-9D3B-C6895A6E9A6B}" type="presParOf" srcId="{484845A5-4A00-434D-9094-C92B27A74F1F}" destId="{0C3536DD-D07C-4EED-B842-6EA09C9F49D7}" srcOrd="2" destOrd="0" presId="urn:microsoft.com/office/officeart/2009/3/layout/HorizontalOrganizationChart"/>
    <dgm:cxn modelId="{59A95601-B0D6-4358-9166-5374C60A34AA}" type="presParOf" srcId="{3938ABBB-8CAF-4DB3-ABBD-ABF80DF874AD}" destId="{A96ABC15-D6F4-4F74-963F-F27A820E1F2F}" srcOrd="4" destOrd="0" presId="urn:microsoft.com/office/officeart/2009/3/layout/HorizontalOrganizationChart"/>
    <dgm:cxn modelId="{551D2395-1960-4DC0-B58C-2BCE549080D8}" type="presParOf" srcId="{3938ABBB-8CAF-4DB3-ABBD-ABF80DF874AD}" destId="{20DCE52A-2289-4870-8370-A5B07A224DC6}" srcOrd="5" destOrd="0" presId="urn:microsoft.com/office/officeart/2009/3/layout/HorizontalOrganizationChart"/>
    <dgm:cxn modelId="{18FA20CE-302F-40CD-831E-21B047572659}" type="presParOf" srcId="{20DCE52A-2289-4870-8370-A5B07A224DC6}" destId="{6B73DF1A-A1E3-4BAD-B3FD-F4E449D9A165}" srcOrd="0" destOrd="0" presId="urn:microsoft.com/office/officeart/2009/3/layout/HorizontalOrganizationChart"/>
    <dgm:cxn modelId="{B7E7DF35-5D78-445E-8F72-311412440151}" type="presParOf" srcId="{6B73DF1A-A1E3-4BAD-B3FD-F4E449D9A165}" destId="{67022722-28F6-45DA-BDC1-7CFF19878309}" srcOrd="0" destOrd="0" presId="urn:microsoft.com/office/officeart/2009/3/layout/HorizontalOrganizationChart"/>
    <dgm:cxn modelId="{873A59C4-2E81-4077-8767-7DA2CD289861}" type="presParOf" srcId="{6B73DF1A-A1E3-4BAD-B3FD-F4E449D9A165}" destId="{0F9DD06B-EE3A-4120-BC37-364F9868CC80}" srcOrd="1" destOrd="0" presId="urn:microsoft.com/office/officeart/2009/3/layout/HorizontalOrganizationChart"/>
    <dgm:cxn modelId="{1D4A4CED-828A-4DDF-9BF8-1E57D6153CF3}" type="presParOf" srcId="{20DCE52A-2289-4870-8370-A5B07A224DC6}" destId="{B38D479D-2A61-45A9-B912-80B0B23192E0}" srcOrd="1" destOrd="0" presId="urn:microsoft.com/office/officeart/2009/3/layout/HorizontalOrganizationChart"/>
    <dgm:cxn modelId="{749C5018-50A7-487B-B48F-A5625853A89B}" type="presParOf" srcId="{20DCE52A-2289-4870-8370-A5B07A224DC6}" destId="{D2A14DF8-356B-4AE2-B3FB-ED13347037B0}" srcOrd="2" destOrd="0" presId="urn:microsoft.com/office/officeart/2009/3/layout/HorizontalOrganizationChart"/>
    <dgm:cxn modelId="{C844BA75-BCBA-4D3D-9172-666ABB26633C}" type="presParOf" srcId="{09F3FAD3-842B-4DBE-ACFA-99CF920881C4}" destId="{19C895E6-783B-4991-B8A7-B9209D2A7EB1}" srcOrd="2" destOrd="0" presId="urn:microsoft.com/office/officeart/2009/3/layout/Horizontal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35A595-5900-4D35-BBAF-6998E919EF5B}">
      <dsp:nvSpPr>
        <dsp:cNvPr id="0" name=""/>
        <dsp:cNvSpPr/>
      </dsp:nvSpPr>
      <dsp:spPr>
        <a:xfrm>
          <a:off x="4298156" y="1983403"/>
          <a:ext cx="3040976" cy="527772"/>
        </a:xfrm>
        <a:custGeom>
          <a:avLst/>
          <a:gdLst/>
          <a:ahLst/>
          <a:cxnLst/>
          <a:rect l="0" t="0" r="0" b="0"/>
          <a:pathLst>
            <a:path>
              <a:moveTo>
                <a:pt x="0" y="0"/>
              </a:moveTo>
              <a:lnTo>
                <a:pt x="0" y="263886"/>
              </a:lnTo>
              <a:lnTo>
                <a:pt x="3040976" y="263886"/>
              </a:lnTo>
              <a:lnTo>
                <a:pt x="3040976" y="527772"/>
              </a:lnTo>
            </a:path>
          </a:pathLst>
        </a:custGeom>
        <a:noFill/>
        <a:ln w="19050" cap="rnd"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46879B0-614E-49ED-913D-9F3718583B3D}">
      <dsp:nvSpPr>
        <dsp:cNvPr id="0" name=""/>
        <dsp:cNvSpPr/>
      </dsp:nvSpPr>
      <dsp:spPr>
        <a:xfrm>
          <a:off x="4252436" y="1983403"/>
          <a:ext cx="91440" cy="527772"/>
        </a:xfrm>
        <a:custGeom>
          <a:avLst/>
          <a:gdLst/>
          <a:ahLst/>
          <a:cxnLst/>
          <a:rect l="0" t="0" r="0" b="0"/>
          <a:pathLst>
            <a:path>
              <a:moveTo>
                <a:pt x="45720" y="0"/>
              </a:moveTo>
              <a:lnTo>
                <a:pt x="45720" y="527772"/>
              </a:lnTo>
            </a:path>
          </a:pathLst>
        </a:custGeom>
        <a:noFill/>
        <a:ln w="19050" cap="rnd"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9229803-D97A-43C7-96C4-D9B8A049FE47}">
      <dsp:nvSpPr>
        <dsp:cNvPr id="0" name=""/>
        <dsp:cNvSpPr/>
      </dsp:nvSpPr>
      <dsp:spPr>
        <a:xfrm>
          <a:off x="1257179" y="1983403"/>
          <a:ext cx="3040976" cy="527772"/>
        </a:xfrm>
        <a:custGeom>
          <a:avLst/>
          <a:gdLst/>
          <a:ahLst/>
          <a:cxnLst/>
          <a:rect l="0" t="0" r="0" b="0"/>
          <a:pathLst>
            <a:path>
              <a:moveTo>
                <a:pt x="3040976" y="0"/>
              </a:moveTo>
              <a:lnTo>
                <a:pt x="3040976" y="263886"/>
              </a:lnTo>
              <a:lnTo>
                <a:pt x="0" y="263886"/>
              </a:lnTo>
              <a:lnTo>
                <a:pt x="0" y="527772"/>
              </a:lnTo>
            </a:path>
          </a:pathLst>
        </a:custGeom>
        <a:noFill/>
        <a:ln w="19050" cap="rnd"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36A13EB-BEAF-46E6-A7DC-C660ED5FFE33}">
      <dsp:nvSpPr>
        <dsp:cNvPr id="0" name=""/>
        <dsp:cNvSpPr/>
      </dsp:nvSpPr>
      <dsp:spPr>
        <a:xfrm>
          <a:off x="3041553" y="726801"/>
          <a:ext cx="2513204" cy="1256602"/>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marL="0" lvl="0" indent="0" algn="ctr" defTabSz="1466850">
            <a:lnSpc>
              <a:spcPct val="90000"/>
            </a:lnSpc>
            <a:spcBef>
              <a:spcPct val="0"/>
            </a:spcBef>
            <a:spcAft>
              <a:spcPct val="35000"/>
            </a:spcAft>
            <a:buNone/>
          </a:pPr>
          <a:r>
            <a:rPr lang="en-US" sz="3300" kern="1200" dirty="0"/>
            <a:t>Types of precipitation </a:t>
          </a:r>
        </a:p>
      </dsp:txBody>
      <dsp:txXfrm>
        <a:off x="3041553" y="726801"/>
        <a:ext cx="2513204" cy="1256602"/>
      </dsp:txXfrm>
    </dsp:sp>
    <dsp:sp modelId="{56119596-C0D3-4E55-AE42-FC0F3D999A93}">
      <dsp:nvSpPr>
        <dsp:cNvPr id="0" name=""/>
        <dsp:cNvSpPr/>
      </dsp:nvSpPr>
      <dsp:spPr>
        <a:xfrm>
          <a:off x="577" y="2511175"/>
          <a:ext cx="2513204" cy="1256602"/>
        </a:xfrm>
        <a:prstGeom prst="rect">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marL="0" lvl="0" indent="0" algn="ctr" defTabSz="1466850">
            <a:lnSpc>
              <a:spcPct val="90000"/>
            </a:lnSpc>
            <a:spcBef>
              <a:spcPct val="0"/>
            </a:spcBef>
            <a:spcAft>
              <a:spcPct val="35000"/>
            </a:spcAft>
            <a:buNone/>
          </a:pPr>
          <a:r>
            <a:rPr lang="en-US" sz="3300" kern="1200" dirty="0"/>
            <a:t>Cyclonic precipitation</a:t>
          </a:r>
        </a:p>
      </dsp:txBody>
      <dsp:txXfrm>
        <a:off x="577" y="2511175"/>
        <a:ext cx="2513204" cy="1256602"/>
      </dsp:txXfrm>
    </dsp:sp>
    <dsp:sp modelId="{22DE466B-C811-496F-B73C-8DB95E3B6C0E}">
      <dsp:nvSpPr>
        <dsp:cNvPr id="0" name=""/>
        <dsp:cNvSpPr/>
      </dsp:nvSpPr>
      <dsp:spPr>
        <a:xfrm>
          <a:off x="3041553" y="2511175"/>
          <a:ext cx="2513204" cy="1256602"/>
        </a:xfrm>
        <a:prstGeom prst="rect">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marL="0" lvl="0" indent="0" algn="ctr" defTabSz="1466850">
            <a:lnSpc>
              <a:spcPct val="90000"/>
            </a:lnSpc>
            <a:spcBef>
              <a:spcPct val="0"/>
            </a:spcBef>
            <a:spcAft>
              <a:spcPct val="35000"/>
            </a:spcAft>
            <a:buNone/>
          </a:pPr>
          <a:r>
            <a:rPr lang="en-US" sz="3300" kern="1200" dirty="0"/>
            <a:t>Convective precipitation</a:t>
          </a:r>
        </a:p>
      </dsp:txBody>
      <dsp:txXfrm>
        <a:off x="3041553" y="2511175"/>
        <a:ext cx="2513204" cy="1256602"/>
      </dsp:txXfrm>
    </dsp:sp>
    <dsp:sp modelId="{D52A04A0-7257-44BF-B58C-3721837A60A5}">
      <dsp:nvSpPr>
        <dsp:cNvPr id="0" name=""/>
        <dsp:cNvSpPr/>
      </dsp:nvSpPr>
      <dsp:spPr>
        <a:xfrm>
          <a:off x="6082530" y="2511175"/>
          <a:ext cx="2513204" cy="1256602"/>
        </a:xfrm>
        <a:prstGeom prst="rect">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marL="0" lvl="0" indent="0" algn="ctr" defTabSz="1466850">
            <a:lnSpc>
              <a:spcPct val="90000"/>
            </a:lnSpc>
            <a:spcBef>
              <a:spcPct val="0"/>
            </a:spcBef>
            <a:spcAft>
              <a:spcPct val="35000"/>
            </a:spcAft>
            <a:buNone/>
          </a:pPr>
          <a:r>
            <a:rPr lang="en-US" sz="3300" kern="1200" dirty="0"/>
            <a:t>Orographic precipitation</a:t>
          </a:r>
        </a:p>
      </dsp:txBody>
      <dsp:txXfrm>
        <a:off x="6082530" y="2511175"/>
        <a:ext cx="2513204" cy="125660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6ABC15-D6F4-4F74-963F-F27A820E1F2F}">
      <dsp:nvSpPr>
        <dsp:cNvPr id="0" name=""/>
        <dsp:cNvSpPr/>
      </dsp:nvSpPr>
      <dsp:spPr>
        <a:xfrm>
          <a:off x="4101519" y="2324661"/>
          <a:ext cx="797670" cy="1714991"/>
        </a:xfrm>
        <a:custGeom>
          <a:avLst/>
          <a:gdLst/>
          <a:ahLst/>
          <a:cxnLst/>
          <a:rect l="0" t="0" r="0" b="0"/>
          <a:pathLst>
            <a:path>
              <a:moveTo>
                <a:pt x="0" y="0"/>
              </a:moveTo>
              <a:lnTo>
                <a:pt x="398835" y="0"/>
              </a:lnTo>
              <a:lnTo>
                <a:pt x="398835" y="1714991"/>
              </a:lnTo>
              <a:lnTo>
                <a:pt x="797670" y="1714991"/>
              </a:lnTo>
            </a:path>
          </a:pathLst>
        </a:custGeom>
        <a:noFill/>
        <a:ln w="19050" cap="rnd"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CA52F79-A1C7-460B-B955-A2AA16D755AE}">
      <dsp:nvSpPr>
        <dsp:cNvPr id="0" name=""/>
        <dsp:cNvSpPr/>
      </dsp:nvSpPr>
      <dsp:spPr>
        <a:xfrm>
          <a:off x="4101519" y="2278941"/>
          <a:ext cx="797670" cy="91440"/>
        </a:xfrm>
        <a:custGeom>
          <a:avLst/>
          <a:gdLst/>
          <a:ahLst/>
          <a:cxnLst/>
          <a:rect l="0" t="0" r="0" b="0"/>
          <a:pathLst>
            <a:path>
              <a:moveTo>
                <a:pt x="0" y="45720"/>
              </a:moveTo>
              <a:lnTo>
                <a:pt x="797670" y="45720"/>
              </a:lnTo>
            </a:path>
          </a:pathLst>
        </a:custGeom>
        <a:noFill/>
        <a:ln w="19050" cap="rnd"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FF707BC-EFC1-4EBF-960E-30F6B2F8CF54}">
      <dsp:nvSpPr>
        <dsp:cNvPr id="0" name=""/>
        <dsp:cNvSpPr/>
      </dsp:nvSpPr>
      <dsp:spPr>
        <a:xfrm>
          <a:off x="4101519" y="609670"/>
          <a:ext cx="797670" cy="1714991"/>
        </a:xfrm>
        <a:custGeom>
          <a:avLst/>
          <a:gdLst/>
          <a:ahLst/>
          <a:cxnLst/>
          <a:rect l="0" t="0" r="0" b="0"/>
          <a:pathLst>
            <a:path>
              <a:moveTo>
                <a:pt x="0" y="1714991"/>
              </a:moveTo>
              <a:lnTo>
                <a:pt x="398835" y="1714991"/>
              </a:lnTo>
              <a:lnTo>
                <a:pt x="398835" y="0"/>
              </a:lnTo>
              <a:lnTo>
                <a:pt x="797670" y="0"/>
              </a:lnTo>
            </a:path>
          </a:pathLst>
        </a:custGeom>
        <a:noFill/>
        <a:ln w="19050" cap="rnd"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E4E4A82-5AF3-412D-8941-9B0083A067FE}">
      <dsp:nvSpPr>
        <dsp:cNvPr id="0" name=""/>
        <dsp:cNvSpPr/>
      </dsp:nvSpPr>
      <dsp:spPr>
        <a:xfrm>
          <a:off x="113168" y="1716437"/>
          <a:ext cx="3988351" cy="1216447"/>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305" tIns="27305" rIns="27305" bIns="27305" numCol="1" spcCol="1270" anchor="ctr" anchorCtr="0">
          <a:noAutofit/>
        </a:bodyPr>
        <a:lstStyle/>
        <a:p>
          <a:pPr marL="0" lvl="0" indent="0" algn="ctr" defTabSz="1911350">
            <a:lnSpc>
              <a:spcPct val="90000"/>
            </a:lnSpc>
            <a:spcBef>
              <a:spcPct val="0"/>
            </a:spcBef>
            <a:spcAft>
              <a:spcPct val="35000"/>
            </a:spcAft>
            <a:buNone/>
          </a:pPr>
          <a:r>
            <a:rPr lang="en-US" sz="4300" kern="1200" dirty="0"/>
            <a:t>Rain Gages</a:t>
          </a:r>
        </a:p>
      </dsp:txBody>
      <dsp:txXfrm>
        <a:off x="113168" y="1716437"/>
        <a:ext cx="3988351" cy="1216447"/>
      </dsp:txXfrm>
    </dsp:sp>
    <dsp:sp modelId="{CC6FA6B5-3B5A-4458-AED8-8B7765784548}">
      <dsp:nvSpPr>
        <dsp:cNvPr id="0" name=""/>
        <dsp:cNvSpPr/>
      </dsp:nvSpPr>
      <dsp:spPr>
        <a:xfrm>
          <a:off x="4899189" y="1446"/>
          <a:ext cx="3988351" cy="1216447"/>
        </a:xfrm>
        <a:prstGeom prst="rect">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305" tIns="27305" rIns="27305" bIns="27305" numCol="1" spcCol="1270" anchor="ctr" anchorCtr="0">
          <a:noAutofit/>
        </a:bodyPr>
        <a:lstStyle/>
        <a:p>
          <a:pPr marL="0" lvl="0" indent="0" algn="ctr" defTabSz="1911350">
            <a:lnSpc>
              <a:spcPct val="90000"/>
            </a:lnSpc>
            <a:spcBef>
              <a:spcPct val="0"/>
            </a:spcBef>
            <a:spcAft>
              <a:spcPct val="35000"/>
            </a:spcAft>
            <a:buNone/>
          </a:pPr>
          <a:r>
            <a:rPr lang="en-US" sz="4300" kern="1200" dirty="0"/>
            <a:t>The standard 8" gage</a:t>
          </a:r>
        </a:p>
      </dsp:txBody>
      <dsp:txXfrm>
        <a:off x="4899189" y="1446"/>
        <a:ext cx="3988351" cy="1216447"/>
      </dsp:txXfrm>
    </dsp:sp>
    <dsp:sp modelId="{A4070F53-A986-41BC-9C37-E5BEBBBC9D4F}">
      <dsp:nvSpPr>
        <dsp:cNvPr id="0" name=""/>
        <dsp:cNvSpPr/>
      </dsp:nvSpPr>
      <dsp:spPr>
        <a:xfrm>
          <a:off x="4899189" y="1716437"/>
          <a:ext cx="3988351" cy="1216447"/>
        </a:xfrm>
        <a:prstGeom prst="rect">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305" tIns="27305" rIns="27305" bIns="27305" numCol="1" spcCol="1270" anchor="ctr" anchorCtr="0">
          <a:noAutofit/>
        </a:bodyPr>
        <a:lstStyle/>
        <a:p>
          <a:pPr marL="0" lvl="0" indent="0" algn="ctr" defTabSz="1911350">
            <a:lnSpc>
              <a:spcPct val="90000"/>
            </a:lnSpc>
            <a:spcBef>
              <a:spcPct val="0"/>
            </a:spcBef>
            <a:spcAft>
              <a:spcPct val="35000"/>
            </a:spcAft>
            <a:buNone/>
          </a:pPr>
          <a:r>
            <a:rPr lang="en-US" sz="4300" kern="1200" dirty="0"/>
            <a:t>Tipping-bucket Rain gages</a:t>
          </a:r>
        </a:p>
      </dsp:txBody>
      <dsp:txXfrm>
        <a:off x="4899189" y="1716437"/>
        <a:ext cx="3988351" cy="1216447"/>
      </dsp:txXfrm>
    </dsp:sp>
    <dsp:sp modelId="{67022722-28F6-45DA-BDC1-7CFF19878309}">
      <dsp:nvSpPr>
        <dsp:cNvPr id="0" name=""/>
        <dsp:cNvSpPr/>
      </dsp:nvSpPr>
      <dsp:spPr>
        <a:xfrm>
          <a:off x="4899189" y="3431428"/>
          <a:ext cx="3988351" cy="1216447"/>
        </a:xfrm>
        <a:prstGeom prst="rect">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305" tIns="27305" rIns="27305" bIns="27305" numCol="1" spcCol="1270" anchor="ctr" anchorCtr="0">
          <a:noAutofit/>
        </a:bodyPr>
        <a:lstStyle/>
        <a:p>
          <a:pPr marL="0" lvl="0" indent="0" algn="ctr" defTabSz="1911350">
            <a:lnSpc>
              <a:spcPct val="90000"/>
            </a:lnSpc>
            <a:spcBef>
              <a:spcPct val="0"/>
            </a:spcBef>
            <a:spcAft>
              <a:spcPct val="35000"/>
            </a:spcAft>
            <a:buNone/>
          </a:pPr>
          <a:r>
            <a:rPr lang="en-US" sz="4300" kern="1200" dirty="0"/>
            <a:t>The weighing-type gage</a:t>
          </a:r>
        </a:p>
      </dsp:txBody>
      <dsp:txXfrm>
        <a:off x="4899189" y="3431428"/>
        <a:ext cx="3988351" cy="1216447"/>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r">
              <a:defRPr sz="1200"/>
            </a:lvl1pPr>
          </a:lstStyle>
          <a:p>
            <a:endParaRPr lang="ar-IQ"/>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l">
              <a:defRPr sz="1200"/>
            </a:lvl1pPr>
          </a:lstStyle>
          <a:p>
            <a:fld id="{492ADA6B-C24D-4BBF-B69B-8DC6C7C41085}" type="datetimeFigureOut">
              <a:rPr lang="ar-IQ" smtClean="0"/>
              <a:t>27/03/1439</a:t>
            </a:fld>
            <a:endParaRPr lang="ar-IQ"/>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ar-IQ"/>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r-IQ"/>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r">
              <a:defRPr sz="1200"/>
            </a:lvl1pPr>
          </a:lstStyle>
          <a:p>
            <a:endParaRPr lang="ar-IQ"/>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l">
              <a:defRPr sz="1200"/>
            </a:lvl1pPr>
          </a:lstStyle>
          <a:p>
            <a:fld id="{5E2FBEC3-13E1-4D8B-A406-DFC080F1D369}" type="slidenum">
              <a:rPr lang="ar-IQ" smtClean="0"/>
              <a:t>‹#›</a:t>
            </a:fld>
            <a:endParaRPr lang="ar-IQ"/>
          </a:p>
        </p:txBody>
      </p:sp>
    </p:spTree>
    <p:extLst>
      <p:ext uri="{BB962C8B-B14F-4D97-AF65-F5344CB8AC3E}">
        <p14:creationId xmlns:p14="http://schemas.microsoft.com/office/powerpoint/2010/main" val="19277813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34A54D8-432F-4730-BD72-A4407E09213A}" type="datetimeFigureOut">
              <a:rPr lang="ar-IQ" smtClean="0"/>
              <a:t>27/03/1439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3354BA8C-81F1-4124-8A91-2FECDDB5309F}" type="slidenum">
              <a:rPr lang="ar-IQ" smtClean="0"/>
              <a:t>‹#›</a:t>
            </a:fld>
            <a:endParaRPr lang="ar-IQ"/>
          </a:p>
        </p:txBody>
      </p:sp>
    </p:spTree>
    <p:extLst>
      <p:ext uri="{BB962C8B-B14F-4D97-AF65-F5344CB8AC3E}">
        <p14:creationId xmlns:p14="http://schemas.microsoft.com/office/powerpoint/2010/main" val="39259842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34A54D8-432F-4730-BD72-A4407E09213A}" type="datetimeFigureOut">
              <a:rPr lang="ar-IQ" smtClean="0"/>
              <a:t>27/03/1439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3354BA8C-81F1-4124-8A91-2FECDDB5309F}" type="slidenum">
              <a:rPr lang="ar-IQ" smtClean="0"/>
              <a:t>‹#›</a:t>
            </a:fld>
            <a:endParaRPr lang="ar-IQ"/>
          </a:p>
        </p:txBody>
      </p:sp>
    </p:spTree>
    <p:extLst>
      <p:ext uri="{BB962C8B-B14F-4D97-AF65-F5344CB8AC3E}">
        <p14:creationId xmlns:p14="http://schemas.microsoft.com/office/powerpoint/2010/main" val="29359629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34A54D8-432F-4730-BD72-A4407E09213A}" type="datetimeFigureOut">
              <a:rPr lang="ar-IQ" smtClean="0"/>
              <a:t>27/03/1439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3354BA8C-81F1-4124-8A91-2FECDDB5309F}" type="slidenum">
              <a:rPr lang="ar-IQ" smtClean="0"/>
              <a:t>‹#›</a:t>
            </a:fld>
            <a:endParaRPr lang="ar-IQ"/>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0698079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34A54D8-432F-4730-BD72-A4407E09213A}" type="datetimeFigureOut">
              <a:rPr lang="ar-IQ" smtClean="0"/>
              <a:t>27/03/1439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3354BA8C-81F1-4124-8A91-2FECDDB5309F}" type="slidenum">
              <a:rPr lang="ar-IQ" smtClean="0"/>
              <a:t>‹#›</a:t>
            </a:fld>
            <a:endParaRPr lang="ar-IQ"/>
          </a:p>
        </p:txBody>
      </p:sp>
    </p:spTree>
    <p:extLst>
      <p:ext uri="{BB962C8B-B14F-4D97-AF65-F5344CB8AC3E}">
        <p14:creationId xmlns:p14="http://schemas.microsoft.com/office/powerpoint/2010/main" val="814700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34A54D8-432F-4730-BD72-A4407E09213A}" type="datetimeFigureOut">
              <a:rPr lang="ar-IQ" smtClean="0"/>
              <a:t>27/03/1439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3354BA8C-81F1-4124-8A91-2FECDDB5309F}" type="slidenum">
              <a:rPr lang="ar-IQ" smtClean="0"/>
              <a:t>‹#›</a:t>
            </a:fld>
            <a:endParaRPr lang="ar-IQ"/>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5096232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34A54D8-432F-4730-BD72-A4407E09213A}" type="datetimeFigureOut">
              <a:rPr lang="ar-IQ" smtClean="0"/>
              <a:t>27/03/1439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3354BA8C-81F1-4124-8A91-2FECDDB5309F}" type="slidenum">
              <a:rPr lang="ar-IQ" smtClean="0"/>
              <a:t>‹#›</a:t>
            </a:fld>
            <a:endParaRPr lang="ar-IQ"/>
          </a:p>
        </p:txBody>
      </p:sp>
    </p:spTree>
    <p:extLst>
      <p:ext uri="{BB962C8B-B14F-4D97-AF65-F5344CB8AC3E}">
        <p14:creationId xmlns:p14="http://schemas.microsoft.com/office/powerpoint/2010/main" val="23893747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34A54D8-432F-4730-BD72-A4407E09213A}" type="datetimeFigureOut">
              <a:rPr lang="ar-IQ" smtClean="0"/>
              <a:t>27/03/1439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3354BA8C-81F1-4124-8A91-2FECDDB5309F}" type="slidenum">
              <a:rPr lang="ar-IQ" smtClean="0"/>
              <a:t>‹#›</a:t>
            </a:fld>
            <a:endParaRPr lang="ar-IQ"/>
          </a:p>
        </p:txBody>
      </p:sp>
    </p:spTree>
    <p:extLst>
      <p:ext uri="{BB962C8B-B14F-4D97-AF65-F5344CB8AC3E}">
        <p14:creationId xmlns:p14="http://schemas.microsoft.com/office/powerpoint/2010/main" val="11791424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34A54D8-432F-4730-BD72-A4407E09213A}" type="datetimeFigureOut">
              <a:rPr lang="ar-IQ" smtClean="0"/>
              <a:t>27/03/1439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3354BA8C-81F1-4124-8A91-2FECDDB5309F}" type="slidenum">
              <a:rPr lang="ar-IQ" smtClean="0"/>
              <a:t>‹#›</a:t>
            </a:fld>
            <a:endParaRPr lang="ar-IQ"/>
          </a:p>
        </p:txBody>
      </p:sp>
    </p:spTree>
    <p:extLst>
      <p:ext uri="{BB962C8B-B14F-4D97-AF65-F5344CB8AC3E}">
        <p14:creationId xmlns:p14="http://schemas.microsoft.com/office/powerpoint/2010/main" val="18289146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34A54D8-432F-4730-BD72-A4407E09213A}" type="datetimeFigureOut">
              <a:rPr lang="ar-IQ" smtClean="0"/>
              <a:t>27/03/1439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3354BA8C-81F1-4124-8A91-2FECDDB5309F}" type="slidenum">
              <a:rPr lang="ar-IQ" smtClean="0"/>
              <a:t>‹#›</a:t>
            </a:fld>
            <a:endParaRPr lang="ar-IQ"/>
          </a:p>
        </p:txBody>
      </p:sp>
    </p:spTree>
    <p:extLst>
      <p:ext uri="{BB962C8B-B14F-4D97-AF65-F5344CB8AC3E}">
        <p14:creationId xmlns:p14="http://schemas.microsoft.com/office/powerpoint/2010/main" val="31176197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34A54D8-432F-4730-BD72-A4407E09213A}" type="datetimeFigureOut">
              <a:rPr lang="ar-IQ" smtClean="0"/>
              <a:t>27/03/1439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3354BA8C-81F1-4124-8A91-2FECDDB5309F}" type="slidenum">
              <a:rPr lang="ar-IQ" smtClean="0"/>
              <a:t>‹#›</a:t>
            </a:fld>
            <a:endParaRPr lang="ar-IQ"/>
          </a:p>
        </p:txBody>
      </p:sp>
    </p:spTree>
    <p:extLst>
      <p:ext uri="{BB962C8B-B14F-4D97-AF65-F5344CB8AC3E}">
        <p14:creationId xmlns:p14="http://schemas.microsoft.com/office/powerpoint/2010/main" val="7931770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34A54D8-432F-4730-BD72-A4407E09213A}" type="datetimeFigureOut">
              <a:rPr lang="ar-IQ" smtClean="0"/>
              <a:t>27/03/1439</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3354BA8C-81F1-4124-8A91-2FECDDB5309F}" type="slidenum">
              <a:rPr lang="ar-IQ" smtClean="0"/>
              <a:t>‹#›</a:t>
            </a:fld>
            <a:endParaRPr lang="ar-IQ"/>
          </a:p>
        </p:txBody>
      </p:sp>
    </p:spTree>
    <p:extLst>
      <p:ext uri="{BB962C8B-B14F-4D97-AF65-F5344CB8AC3E}">
        <p14:creationId xmlns:p14="http://schemas.microsoft.com/office/powerpoint/2010/main" val="1727518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34A54D8-432F-4730-BD72-A4407E09213A}" type="datetimeFigureOut">
              <a:rPr lang="ar-IQ" smtClean="0"/>
              <a:t>27/03/1439</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3354BA8C-81F1-4124-8A91-2FECDDB5309F}" type="slidenum">
              <a:rPr lang="ar-IQ" smtClean="0"/>
              <a:t>‹#›</a:t>
            </a:fld>
            <a:endParaRPr lang="ar-IQ"/>
          </a:p>
        </p:txBody>
      </p:sp>
    </p:spTree>
    <p:extLst>
      <p:ext uri="{BB962C8B-B14F-4D97-AF65-F5344CB8AC3E}">
        <p14:creationId xmlns:p14="http://schemas.microsoft.com/office/powerpoint/2010/main" val="40406499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34A54D8-432F-4730-BD72-A4407E09213A}" type="datetimeFigureOut">
              <a:rPr lang="ar-IQ" smtClean="0"/>
              <a:t>27/03/1439</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3354BA8C-81F1-4124-8A91-2FECDDB5309F}" type="slidenum">
              <a:rPr lang="ar-IQ" smtClean="0"/>
              <a:t>‹#›</a:t>
            </a:fld>
            <a:endParaRPr lang="ar-IQ"/>
          </a:p>
        </p:txBody>
      </p:sp>
    </p:spTree>
    <p:extLst>
      <p:ext uri="{BB962C8B-B14F-4D97-AF65-F5344CB8AC3E}">
        <p14:creationId xmlns:p14="http://schemas.microsoft.com/office/powerpoint/2010/main" val="42665557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4A54D8-432F-4730-BD72-A4407E09213A}" type="datetimeFigureOut">
              <a:rPr lang="ar-IQ" smtClean="0"/>
              <a:t>27/03/1439</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3354BA8C-81F1-4124-8A91-2FECDDB5309F}" type="slidenum">
              <a:rPr lang="ar-IQ" smtClean="0"/>
              <a:t>‹#›</a:t>
            </a:fld>
            <a:endParaRPr lang="ar-IQ"/>
          </a:p>
        </p:txBody>
      </p:sp>
    </p:spTree>
    <p:extLst>
      <p:ext uri="{BB962C8B-B14F-4D97-AF65-F5344CB8AC3E}">
        <p14:creationId xmlns:p14="http://schemas.microsoft.com/office/powerpoint/2010/main" val="11418346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34A54D8-432F-4730-BD72-A4407E09213A}" type="datetimeFigureOut">
              <a:rPr lang="ar-IQ" smtClean="0"/>
              <a:t>27/03/1439</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3354BA8C-81F1-4124-8A91-2FECDDB5309F}" type="slidenum">
              <a:rPr lang="ar-IQ" smtClean="0"/>
              <a:t>‹#›</a:t>
            </a:fld>
            <a:endParaRPr lang="ar-IQ"/>
          </a:p>
        </p:txBody>
      </p:sp>
    </p:spTree>
    <p:extLst>
      <p:ext uri="{BB962C8B-B14F-4D97-AF65-F5344CB8AC3E}">
        <p14:creationId xmlns:p14="http://schemas.microsoft.com/office/powerpoint/2010/main" val="27959932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3354BA8C-81F1-4124-8A91-2FECDDB5309F}" type="slidenum">
              <a:rPr lang="ar-IQ" smtClean="0"/>
              <a:t>‹#›</a:t>
            </a:fld>
            <a:endParaRPr lang="ar-IQ"/>
          </a:p>
        </p:txBody>
      </p:sp>
      <p:sp>
        <p:nvSpPr>
          <p:cNvPr id="5" name="Date Placeholder 4"/>
          <p:cNvSpPr>
            <a:spLocks noGrp="1"/>
          </p:cNvSpPr>
          <p:nvPr>
            <p:ph type="dt" sz="half" idx="10"/>
          </p:nvPr>
        </p:nvSpPr>
        <p:spPr/>
        <p:txBody>
          <a:bodyPr/>
          <a:lstStyle/>
          <a:p>
            <a:fld id="{E34A54D8-432F-4730-BD72-A4407E09213A}" type="datetimeFigureOut">
              <a:rPr lang="ar-IQ" smtClean="0"/>
              <a:t>27/03/1439</a:t>
            </a:fld>
            <a:endParaRPr lang="ar-IQ"/>
          </a:p>
        </p:txBody>
      </p:sp>
    </p:spTree>
    <p:extLst>
      <p:ext uri="{BB962C8B-B14F-4D97-AF65-F5344CB8AC3E}">
        <p14:creationId xmlns:p14="http://schemas.microsoft.com/office/powerpoint/2010/main" val="36635206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34A54D8-432F-4730-BD72-A4407E09213A}" type="datetimeFigureOut">
              <a:rPr lang="ar-IQ" smtClean="0"/>
              <a:t>27/03/1439</a:t>
            </a:fld>
            <a:endParaRPr lang="ar-IQ"/>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ar-IQ"/>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3354BA8C-81F1-4124-8A91-2FECDDB5309F}" type="slidenum">
              <a:rPr lang="ar-IQ" smtClean="0"/>
              <a:t>‹#›</a:t>
            </a:fld>
            <a:endParaRPr lang="ar-IQ"/>
          </a:p>
        </p:txBody>
      </p:sp>
    </p:spTree>
    <p:extLst>
      <p:ext uri="{BB962C8B-B14F-4D97-AF65-F5344CB8AC3E}">
        <p14:creationId xmlns:p14="http://schemas.microsoft.com/office/powerpoint/2010/main" val="940812113"/>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1" eaLnBrk="1" latinLnBrk="0" hangingPunct="1">
        <a:spcBef>
          <a:spcPct val="0"/>
        </a:spcBef>
        <a:buNone/>
        <a:defRPr sz="36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png"/><Relationship Id="rId1" Type="http://schemas.openxmlformats.org/officeDocument/2006/relationships/slideLayout" Target="../slideLayouts/slideLayout4.xml"/><Relationship Id="rId5" Type="http://schemas.openxmlformats.org/officeDocument/2006/relationships/image" Target="../media/image7.jpeg"/><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l"/>
            <a:r>
              <a:rPr lang="en-US" dirty="0"/>
              <a:t>HYDROLOGY</a:t>
            </a:r>
            <a:endParaRPr lang="ar-IQ" dirty="0"/>
          </a:p>
        </p:txBody>
      </p:sp>
      <p:sp>
        <p:nvSpPr>
          <p:cNvPr id="3" name="Subtitle 2"/>
          <p:cNvSpPr>
            <a:spLocks noGrp="1"/>
          </p:cNvSpPr>
          <p:nvPr>
            <p:ph type="subTitle" idx="1"/>
          </p:nvPr>
        </p:nvSpPr>
        <p:spPr/>
        <p:txBody>
          <a:bodyPr>
            <a:normAutofit/>
          </a:bodyPr>
          <a:lstStyle/>
          <a:p>
            <a:pPr algn="l" rtl="0"/>
            <a:r>
              <a:rPr lang="en-US" sz="2800" dirty="0"/>
              <a:t>Precipitation part 1</a:t>
            </a:r>
          </a:p>
          <a:p>
            <a:pPr algn="l" rtl="0"/>
            <a:r>
              <a:rPr lang="en-US" sz="2800" dirty="0"/>
              <a:t>Yasir Alrubaye</a:t>
            </a:r>
            <a:endParaRPr lang="ar-IQ" sz="2800" dirty="0"/>
          </a:p>
        </p:txBody>
      </p:sp>
      <p:pic>
        <p:nvPicPr>
          <p:cNvPr id="4" name="Picture 3">
            <a:extLst>
              <a:ext uri="{FF2B5EF4-FFF2-40B4-BE49-F238E27FC236}">
                <a16:creationId xmlns:a16="http://schemas.microsoft.com/office/drawing/2014/main" id="{96D034C4-CA0F-4EE6-81C2-26A48B8AEC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95442" y="202592"/>
            <a:ext cx="2590185" cy="2604575"/>
          </a:xfrm>
          <a:prstGeom prst="rect">
            <a:avLst/>
          </a:prstGeom>
        </p:spPr>
      </p:pic>
    </p:spTree>
    <p:extLst>
      <p:ext uri="{BB962C8B-B14F-4D97-AF65-F5344CB8AC3E}">
        <p14:creationId xmlns:p14="http://schemas.microsoft.com/office/powerpoint/2010/main" val="105528474"/>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3" y="165468"/>
            <a:ext cx="8973103" cy="891713"/>
          </a:xfrm>
        </p:spPr>
        <p:txBody>
          <a:bodyPr>
            <a:normAutofit/>
          </a:bodyPr>
          <a:lstStyle/>
          <a:p>
            <a:r>
              <a:rPr lang="en-US" dirty="0"/>
              <a:t>Estimating the missing precipitation data.</a:t>
            </a:r>
            <a:endParaRPr lang="ar-IQ" dirty="0"/>
          </a:p>
        </p:txBody>
      </p:sp>
      <mc:AlternateContent xmlns:mc="http://schemas.openxmlformats.org/markup-compatibility/2006" xmlns:a14="http://schemas.microsoft.com/office/drawing/2010/main">
        <mc:Choice Requires="a14">
          <p:sp>
            <p:nvSpPr>
              <p:cNvPr id="7" name="Content Placeholder 6"/>
              <p:cNvSpPr>
                <a:spLocks noGrp="1"/>
              </p:cNvSpPr>
              <p:nvPr>
                <p:ph sz="half" idx="1"/>
              </p:nvPr>
            </p:nvSpPr>
            <p:spPr>
              <a:xfrm>
                <a:off x="677333" y="1097283"/>
                <a:ext cx="4429239" cy="5472333"/>
              </a:xfrm>
            </p:spPr>
            <p:txBody>
              <a:bodyPr>
                <a:normAutofit/>
              </a:bodyPr>
              <a:lstStyle/>
              <a:p>
                <a:pPr lvl="0" algn="l" rtl="0"/>
                <a:r>
                  <a:rPr lang="en-US" sz="2000" dirty="0"/>
                  <a:t>Simple arithmetic: - </a:t>
                </a:r>
              </a:p>
              <a:p>
                <a:pPr algn="just" rtl="0"/>
                <a:r>
                  <a:rPr lang="en-US" sz="2000" dirty="0"/>
                  <a:t>In this method the amounts at the index station are equal weighted with all other stations. This method used when the normal annual precipitation at any index station differs from that at the station in question by less than 10 percent.</a:t>
                </a:r>
              </a:p>
              <a:p>
                <a:pPr algn="l" rtl="0"/>
                <a14:m>
                  <m:oMath xmlns:m="http://schemas.openxmlformats.org/officeDocument/2006/math">
                    <m:sSub>
                      <m:sSubPr>
                        <m:ctrlPr>
                          <a:rPr lang="en-US" sz="2000" i="1">
                            <a:latin typeface="Cambria Math" panose="02040503050406030204" pitchFamily="18" charset="0"/>
                          </a:rPr>
                        </m:ctrlPr>
                      </m:sSubPr>
                      <m:e>
                        <m:r>
                          <a:rPr lang="en-US" sz="2000" i="1">
                            <a:latin typeface="Cambria Math" panose="02040503050406030204" pitchFamily="18" charset="0"/>
                          </a:rPr>
                          <m:t>𝑃</m:t>
                        </m:r>
                      </m:e>
                      <m:sub>
                        <m:r>
                          <a:rPr lang="en-US" sz="2000" i="1">
                            <a:latin typeface="Cambria Math" panose="02040503050406030204" pitchFamily="18" charset="0"/>
                          </a:rPr>
                          <m:t>𝑥</m:t>
                        </m:r>
                      </m:sub>
                    </m:sSub>
                    <m:r>
                      <a:rPr lang="en-US" sz="2000" i="1">
                        <a:latin typeface="Cambria Math" panose="02040503050406030204" pitchFamily="18" charset="0"/>
                      </a:rPr>
                      <m:t>=</m:t>
                    </m:r>
                    <m:f>
                      <m:fPr>
                        <m:ctrlPr>
                          <a:rPr lang="en-US" sz="2000" i="1">
                            <a:latin typeface="Cambria Math" panose="02040503050406030204" pitchFamily="18" charset="0"/>
                          </a:rPr>
                        </m:ctrlPr>
                      </m:fPr>
                      <m:num>
                        <m:r>
                          <a:rPr lang="en-US" sz="2000" i="1">
                            <a:latin typeface="Cambria Math" panose="02040503050406030204" pitchFamily="18" charset="0"/>
                          </a:rPr>
                          <m:t>1</m:t>
                        </m:r>
                      </m:num>
                      <m:den>
                        <m:r>
                          <a:rPr lang="en-US" sz="2000" i="1">
                            <a:latin typeface="Cambria Math" panose="02040503050406030204" pitchFamily="18" charset="0"/>
                          </a:rPr>
                          <m:t>𝑁</m:t>
                        </m:r>
                      </m:den>
                    </m:f>
                    <m:r>
                      <a:rPr lang="en-US" sz="2000" i="1">
                        <a:latin typeface="Cambria Math" panose="02040503050406030204" pitchFamily="18" charset="0"/>
                      </a:rPr>
                      <m:t>∗</m:t>
                    </m:r>
                    <m:d>
                      <m:dPr>
                        <m:ctrlPr>
                          <a:rPr lang="en-US" sz="2000" i="1">
                            <a:latin typeface="Cambria Math" panose="02040503050406030204" pitchFamily="18" charset="0"/>
                          </a:rPr>
                        </m:ctrlPr>
                      </m:dPr>
                      <m:e>
                        <m:sSub>
                          <m:sSubPr>
                            <m:ctrlPr>
                              <a:rPr lang="en-US" sz="2000" i="1">
                                <a:latin typeface="Cambria Math" panose="02040503050406030204" pitchFamily="18" charset="0"/>
                              </a:rPr>
                            </m:ctrlPr>
                          </m:sSubPr>
                          <m:e>
                            <m:r>
                              <a:rPr lang="en-US" sz="2000" i="1">
                                <a:latin typeface="Cambria Math" panose="02040503050406030204" pitchFamily="18" charset="0"/>
                              </a:rPr>
                              <m:t>𝑃</m:t>
                            </m:r>
                          </m:e>
                          <m:sub>
                            <m:r>
                              <a:rPr lang="en-US" sz="2000" i="1">
                                <a:latin typeface="Cambria Math" panose="02040503050406030204" pitchFamily="18" charset="0"/>
                              </a:rPr>
                              <m:t>𝐴</m:t>
                            </m:r>
                          </m:sub>
                        </m:sSub>
                        <m:r>
                          <a:rPr lang="en-US" sz="2000" i="1">
                            <a:latin typeface="Cambria Math" panose="02040503050406030204" pitchFamily="18" charset="0"/>
                          </a:rPr>
                          <m:t>+</m:t>
                        </m:r>
                        <m:sSub>
                          <m:sSubPr>
                            <m:ctrlPr>
                              <a:rPr lang="en-US" sz="2000" i="1">
                                <a:latin typeface="Cambria Math" panose="02040503050406030204" pitchFamily="18" charset="0"/>
                              </a:rPr>
                            </m:ctrlPr>
                          </m:sSubPr>
                          <m:e>
                            <m:r>
                              <a:rPr lang="en-US" sz="2000" i="1">
                                <a:latin typeface="Cambria Math" panose="02040503050406030204" pitchFamily="18" charset="0"/>
                              </a:rPr>
                              <m:t>𝑃</m:t>
                            </m:r>
                          </m:e>
                          <m:sub>
                            <m:r>
                              <a:rPr lang="en-US" sz="2000" i="1">
                                <a:latin typeface="Cambria Math" panose="02040503050406030204" pitchFamily="18" charset="0"/>
                              </a:rPr>
                              <m:t>𝐵</m:t>
                            </m:r>
                          </m:sub>
                        </m:sSub>
                        <m:r>
                          <a:rPr lang="en-US" sz="2000" i="1">
                            <a:latin typeface="Cambria Math" panose="02040503050406030204" pitchFamily="18" charset="0"/>
                          </a:rPr>
                          <m:t>+</m:t>
                        </m:r>
                        <m:sSub>
                          <m:sSubPr>
                            <m:ctrlPr>
                              <a:rPr lang="en-US" sz="2000" i="1">
                                <a:latin typeface="Cambria Math" panose="02040503050406030204" pitchFamily="18" charset="0"/>
                              </a:rPr>
                            </m:ctrlPr>
                          </m:sSubPr>
                          <m:e>
                            <m:r>
                              <a:rPr lang="en-US" sz="2000" i="1">
                                <a:latin typeface="Cambria Math" panose="02040503050406030204" pitchFamily="18" charset="0"/>
                              </a:rPr>
                              <m:t>𝑃</m:t>
                            </m:r>
                          </m:e>
                          <m:sub>
                            <m:r>
                              <a:rPr lang="en-US" sz="2000" i="1">
                                <a:latin typeface="Cambria Math" panose="02040503050406030204" pitchFamily="18" charset="0"/>
                              </a:rPr>
                              <m:t>𝐶</m:t>
                            </m:r>
                          </m:sub>
                        </m:sSub>
                      </m:e>
                    </m:d>
                  </m:oMath>
                </a14:m>
                <a:endParaRPr lang="en-US" sz="2000" dirty="0"/>
              </a:p>
              <a:p>
                <a:pPr algn="l" rtl="0"/>
                <a:endParaRPr lang="ar-IQ" sz="2000" dirty="0"/>
              </a:p>
            </p:txBody>
          </p:sp>
        </mc:Choice>
        <mc:Fallback xmlns="">
          <p:sp>
            <p:nvSpPr>
              <p:cNvPr id="7" name="Content Placeholder 6"/>
              <p:cNvSpPr>
                <a:spLocks noGrp="1" noRot="1" noChangeAspect="1" noMove="1" noResize="1" noEditPoints="1" noAdjustHandles="1" noChangeArrowheads="1" noChangeShapeType="1" noTextEdit="1"/>
              </p:cNvSpPr>
              <p:nvPr>
                <p:ph sz="half" idx="1"/>
              </p:nvPr>
            </p:nvSpPr>
            <p:spPr>
              <a:xfrm>
                <a:off x="677333" y="1097283"/>
                <a:ext cx="4429239" cy="5472333"/>
              </a:xfrm>
              <a:blipFill>
                <a:blip r:embed="rId2"/>
                <a:stretch>
                  <a:fillRect l="-550" t="-668" r="-1376"/>
                </a:stretch>
              </a:blipFill>
            </p:spPr>
            <p:txBody>
              <a:bodyPr/>
              <a:lstStyle/>
              <a:p>
                <a:r>
                  <a:rPr lang="ar-IQ">
                    <a:noFill/>
                  </a:rPr>
                  <a:t> </a:t>
                </a:r>
              </a:p>
            </p:txBody>
          </p:sp>
        </mc:Fallback>
      </mc:AlternateContent>
      <mc:AlternateContent xmlns:mc="http://schemas.openxmlformats.org/markup-compatibility/2006" xmlns:a14="http://schemas.microsoft.com/office/drawing/2010/main">
        <mc:Choice Requires="a14">
          <p:sp>
            <p:nvSpPr>
              <p:cNvPr id="8" name="Content Placeholder 7"/>
              <p:cNvSpPr>
                <a:spLocks noGrp="1"/>
              </p:cNvSpPr>
              <p:nvPr>
                <p:ph sz="half" idx="2"/>
              </p:nvPr>
            </p:nvSpPr>
            <p:spPr>
              <a:xfrm>
                <a:off x="5466402" y="1057181"/>
                <a:ext cx="4184034" cy="5357687"/>
              </a:xfrm>
            </p:spPr>
            <p:txBody>
              <a:bodyPr>
                <a:normAutofit/>
              </a:bodyPr>
              <a:lstStyle/>
              <a:p>
                <a:pPr lvl="0" algn="l" rtl="0"/>
                <a:r>
                  <a:rPr lang="en-US" sz="2000" dirty="0"/>
                  <a:t>Normal-ratio method: - </a:t>
                </a:r>
              </a:p>
              <a:p>
                <a:pPr algn="just" rtl="0"/>
                <a:r>
                  <a:rPr lang="en-US" sz="2000" dirty="0"/>
                  <a:t>In this method the amounts at the index station are weighted by the ratio of the normal-annual-precipitation values. This method used when the normal annual precipitation at any index station differs from that at the station in question by more than 10 percent.</a:t>
                </a:r>
              </a:p>
              <a:p>
                <a:pPr marL="0" indent="0" algn="ctr" rtl="0">
                  <a:buNone/>
                </a:pPr>
                <a:endParaRPr lang="en-US" sz="2000" i="1" dirty="0"/>
              </a:p>
              <a:p>
                <a:pPr marL="0" indent="0" algn="ctr" rtl="0">
                  <a:buNone/>
                </a:pPr>
                <a14:m>
                  <m:oMathPara xmlns:m="http://schemas.openxmlformats.org/officeDocument/2006/math">
                    <m:oMathParaPr>
                      <m:jc m:val="center"/>
                    </m:oMathParaPr>
                    <m:oMath xmlns:m="http://schemas.openxmlformats.org/officeDocument/2006/math">
                      <m:sSub>
                        <m:sSubPr>
                          <m:ctrlPr>
                            <a:rPr lang="en-US" sz="2000" i="1">
                              <a:latin typeface="Cambria Math" panose="02040503050406030204" pitchFamily="18" charset="0"/>
                            </a:rPr>
                          </m:ctrlPr>
                        </m:sSubPr>
                        <m:e>
                          <m:r>
                            <a:rPr lang="en-US" sz="2000" i="1">
                              <a:latin typeface="Cambria Math" panose="02040503050406030204" pitchFamily="18" charset="0"/>
                            </a:rPr>
                            <m:t>𝑃</m:t>
                          </m:r>
                        </m:e>
                        <m:sub>
                          <m:r>
                            <a:rPr lang="en-US" sz="2000" i="1">
                              <a:latin typeface="Cambria Math" panose="02040503050406030204" pitchFamily="18" charset="0"/>
                            </a:rPr>
                            <m:t>𝑥</m:t>
                          </m:r>
                        </m:sub>
                      </m:sSub>
                      <m:r>
                        <a:rPr lang="en-US" sz="2000" i="1">
                          <a:latin typeface="Cambria Math" panose="02040503050406030204" pitchFamily="18" charset="0"/>
                        </a:rPr>
                        <m:t>=</m:t>
                      </m:r>
                      <m:f>
                        <m:fPr>
                          <m:ctrlPr>
                            <a:rPr lang="en-US" sz="2000" i="1">
                              <a:latin typeface="Cambria Math" panose="02040503050406030204" pitchFamily="18" charset="0"/>
                            </a:rPr>
                          </m:ctrlPr>
                        </m:fPr>
                        <m:num>
                          <m:r>
                            <a:rPr lang="en-US" sz="2000" i="1">
                              <a:latin typeface="Cambria Math" panose="02040503050406030204" pitchFamily="18" charset="0"/>
                            </a:rPr>
                            <m:t>1</m:t>
                          </m:r>
                        </m:num>
                        <m:den>
                          <m:r>
                            <a:rPr lang="en-US" sz="2000" i="1">
                              <a:latin typeface="Cambria Math" panose="02040503050406030204" pitchFamily="18" charset="0"/>
                            </a:rPr>
                            <m:t>𝑁</m:t>
                          </m:r>
                        </m:den>
                      </m:f>
                      <m:d>
                        <m:dPr>
                          <m:begChr m:val="["/>
                          <m:endChr m:val="]"/>
                          <m:ctrlPr>
                            <a:rPr lang="en-US" sz="2000" i="1">
                              <a:latin typeface="Cambria Math" panose="02040503050406030204" pitchFamily="18" charset="0"/>
                            </a:rPr>
                          </m:ctrlPr>
                        </m:dPr>
                        <m:e>
                          <m:f>
                            <m:fPr>
                              <m:ctrlPr>
                                <a:rPr lang="en-US" sz="2000" i="1">
                                  <a:latin typeface="Cambria Math" panose="02040503050406030204" pitchFamily="18" charset="0"/>
                                </a:rPr>
                              </m:ctrlPr>
                            </m:fPr>
                            <m:num>
                              <m:sSub>
                                <m:sSubPr>
                                  <m:ctrlPr>
                                    <a:rPr lang="en-US" sz="2000" i="1">
                                      <a:latin typeface="Cambria Math" panose="02040503050406030204" pitchFamily="18" charset="0"/>
                                    </a:rPr>
                                  </m:ctrlPr>
                                </m:sSubPr>
                                <m:e>
                                  <m:r>
                                    <a:rPr lang="en-US" sz="2000" i="1">
                                      <a:latin typeface="Cambria Math" panose="02040503050406030204" pitchFamily="18" charset="0"/>
                                    </a:rPr>
                                    <m:t>𝑁</m:t>
                                  </m:r>
                                </m:e>
                                <m:sub>
                                  <m:r>
                                    <a:rPr lang="en-US" sz="2000" i="1">
                                      <a:latin typeface="Cambria Math" panose="02040503050406030204" pitchFamily="18" charset="0"/>
                                    </a:rPr>
                                    <m:t>𝑥</m:t>
                                  </m:r>
                                </m:sub>
                              </m:sSub>
                            </m:num>
                            <m:den>
                              <m:sSub>
                                <m:sSubPr>
                                  <m:ctrlPr>
                                    <a:rPr lang="en-US" sz="2000" i="1">
                                      <a:latin typeface="Cambria Math" panose="02040503050406030204" pitchFamily="18" charset="0"/>
                                    </a:rPr>
                                  </m:ctrlPr>
                                </m:sSubPr>
                                <m:e>
                                  <m:r>
                                    <a:rPr lang="en-US" sz="2000" b="0" i="1" smtClean="0">
                                      <a:latin typeface="Cambria Math" panose="02040503050406030204" pitchFamily="18" charset="0"/>
                                    </a:rPr>
                                    <m:t>𝑁</m:t>
                                  </m:r>
                                </m:e>
                                <m:sub>
                                  <m:r>
                                    <a:rPr lang="en-US" sz="2000" i="1">
                                      <a:latin typeface="Cambria Math" panose="02040503050406030204" pitchFamily="18" charset="0"/>
                                    </a:rPr>
                                    <m:t>𝐴</m:t>
                                  </m:r>
                                </m:sub>
                              </m:sSub>
                            </m:den>
                          </m:f>
                          <m:sSub>
                            <m:sSubPr>
                              <m:ctrlPr>
                                <a:rPr lang="en-US" sz="2000" i="1">
                                  <a:latin typeface="Cambria Math" panose="02040503050406030204" pitchFamily="18" charset="0"/>
                                </a:rPr>
                              </m:ctrlPr>
                            </m:sSubPr>
                            <m:e>
                              <m:r>
                                <a:rPr lang="en-US" sz="2000" i="1">
                                  <a:latin typeface="Cambria Math" panose="02040503050406030204" pitchFamily="18" charset="0"/>
                                </a:rPr>
                                <m:t>𝑃</m:t>
                              </m:r>
                            </m:e>
                            <m:sub>
                              <m:r>
                                <a:rPr lang="en-US" sz="2000" i="1">
                                  <a:latin typeface="Cambria Math" panose="02040503050406030204" pitchFamily="18" charset="0"/>
                                </a:rPr>
                                <m:t>𝐴</m:t>
                              </m:r>
                            </m:sub>
                          </m:sSub>
                          <m:r>
                            <a:rPr lang="en-US" sz="2000" i="1">
                              <a:latin typeface="Cambria Math" panose="02040503050406030204" pitchFamily="18" charset="0"/>
                            </a:rPr>
                            <m:t>+</m:t>
                          </m:r>
                          <m:f>
                            <m:fPr>
                              <m:ctrlPr>
                                <a:rPr lang="en-US" sz="2000" i="1">
                                  <a:latin typeface="Cambria Math" panose="02040503050406030204" pitchFamily="18" charset="0"/>
                                </a:rPr>
                              </m:ctrlPr>
                            </m:fPr>
                            <m:num>
                              <m:sSub>
                                <m:sSubPr>
                                  <m:ctrlPr>
                                    <a:rPr lang="en-US" sz="2000" i="1">
                                      <a:latin typeface="Cambria Math" panose="02040503050406030204" pitchFamily="18" charset="0"/>
                                    </a:rPr>
                                  </m:ctrlPr>
                                </m:sSubPr>
                                <m:e>
                                  <m:r>
                                    <a:rPr lang="en-US" sz="2000" i="1">
                                      <a:latin typeface="Cambria Math" panose="02040503050406030204" pitchFamily="18" charset="0"/>
                                    </a:rPr>
                                    <m:t>𝑁</m:t>
                                  </m:r>
                                </m:e>
                                <m:sub>
                                  <m:r>
                                    <a:rPr lang="en-US" sz="2000" i="1">
                                      <a:latin typeface="Cambria Math" panose="02040503050406030204" pitchFamily="18" charset="0"/>
                                    </a:rPr>
                                    <m:t>𝑥</m:t>
                                  </m:r>
                                </m:sub>
                              </m:sSub>
                            </m:num>
                            <m:den>
                              <m:sSub>
                                <m:sSubPr>
                                  <m:ctrlPr>
                                    <a:rPr lang="en-US" sz="2000" i="1">
                                      <a:latin typeface="Cambria Math" panose="02040503050406030204" pitchFamily="18" charset="0"/>
                                    </a:rPr>
                                  </m:ctrlPr>
                                </m:sSubPr>
                                <m:e>
                                  <m:r>
                                    <a:rPr lang="en-US" sz="2000" i="1">
                                      <a:latin typeface="Cambria Math" panose="02040503050406030204" pitchFamily="18" charset="0"/>
                                    </a:rPr>
                                    <m:t>𝑁</m:t>
                                  </m:r>
                                </m:e>
                                <m:sub>
                                  <m:r>
                                    <a:rPr lang="en-US" sz="2000" i="1">
                                      <a:latin typeface="Cambria Math" panose="02040503050406030204" pitchFamily="18" charset="0"/>
                                    </a:rPr>
                                    <m:t>𝐵</m:t>
                                  </m:r>
                                </m:sub>
                              </m:sSub>
                            </m:den>
                          </m:f>
                          <m:sSub>
                            <m:sSubPr>
                              <m:ctrlPr>
                                <a:rPr lang="en-US" sz="2000" i="1">
                                  <a:latin typeface="Cambria Math" panose="02040503050406030204" pitchFamily="18" charset="0"/>
                                </a:rPr>
                              </m:ctrlPr>
                            </m:sSubPr>
                            <m:e>
                              <m:r>
                                <a:rPr lang="en-US" sz="2000" i="1">
                                  <a:latin typeface="Cambria Math" panose="02040503050406030204" pitchFamily="18" charset="0"/>
                                </a:rPr>
                                <m:t>𝑃</m:t>
                              </m:r>
                            </m:e>
                            <m:sub>
                              <m:r>
                                <a:rPr lang="en-US" sz="2000" i="1">
                                  <a:latin typeface="Cambria Math" panose="02040503050406030204" pitchFamily="18" charset="0"/>
                                </a:rPr>
                                <m:t>𝐵</m:t>
                              </m:r>
                            </m:sub>
                          </m:sSub>
                          <m:r>
                            <a:rPr lang="en-US" sz="2000" i="1">
                              <a:latin typeface="Cambria Math" panose="02040503050406030204" pitchFamily="18" charset="0"/>
                            </a:rPr>
                            <m:t>+</m:t>
                          </m:r>
                          <m:f>
                            <m:fPr>
                              <m:ctrlPr>
                                <a:rPr lang="en-US" sz="2000" i="1">
                                  <a:latin typeface="Cambria Math" panose="02040503050406030204" pitchFamily="18" charset="0"/>
                                </a:rPr>
                              </m:ctrlPr>
                            </m:fPr>
                            <m:num>
                              <m:sSub>
                                <m:sSubPr>
                                  <m:ctrlPr>
                                    <a:rPr lang="en-US" sz="2000" i="1">
                                      <a:latin typeface="Cambria Math" panose="02040503050406030204" pitchFamily="18" charset="0"/>
                                    </a:rPr>
                                  </m:ctrlPr>
                                </m:sSubPr>
                                <m:e>
                                  <m:r>
                                    <a:rPr lang="en-US" sz="2000" i="1">
                                      <a:latin typeface="Cambria Math" panose="02040503050406030204" pitchFamily="18" charset="0"/>
                                    </a:rPr>
                                    <m:t>𝑁</m:t>
                                  </m:r>
                                </m:e>
                                <m:sub>
                                  <m:r>
                                    <a:rPr lang="en-US" sz="2000" i="1">
                                      <a:latin typeface="Cambria Math" panose="02040503050406030204" pitchFamily="18" charset="0"/>
                                    </a:rPr>
                                    <m:t>𝑥</m:t>
                                  </m:r>
                                </m:sub>
                              </m:sSub>
                            </m:num>
                            <m:den>
                              <m:sSub>
                                <m:sSubPr>
                                  <m:ctrlPr>
                                    <a:rPr lang="en-US" sz="2000" i="1">
                                      <a:latin typeface="Cambria Math" panose="02040503050406030204" pitchFamily="18" charset="0"/>
                                    </a:rPr>
                                  </m:ctrlPr>
                                </m:sSubPr>
                                <m:e>
                                  <m:r>
                                    <a:rPr lang="en-US" sz="2000" i="1">
                                      <a:latin typeface="Cambria Math" panose="02040503050406030204" pitchFamily="18" charset="0"/>
                                    </a:rPr>
                                    <m:t>𝑁</m:t>
                                  </m:r>
                                </m:e>
                                <m:sub>
                                  <m:r>
                                    <a:rPr lang="en-US" sz="2000" i="1">
                                      <a:latin typeface="Cambria Math" panose="02040503050406030204" pitchFamily="18" charset="0"/>
                                    </a:rPr>
                                    <m:t>𝐶</m:t>
                                  </m:r>
                                </m:sub>
                              </m:sSub>
                            </m:den>
                          </m:f>
                          <m:sSub>
                            <m:sSubPr>
                              <m:ctrlPr>
                                <a:rPr lang="en-US" sz="2000" i="1">
                                  <a:latin typeface="Cambria Math" panose="02040503050406030204" pitchFamily="18" charset="0"/>
                                </a:rPr>
                              </m:ctrlPr>
                            </m:sSubPr>
                            <m:e>
                              <m:r>
                                <a:rPr lang="en-US" sz="2000" i="1">
                                  <a:latin typeface="Cambria Math" panose="02040503050406030204" pitchFamily="18" charset="0"/>
                                </a:rPr>
                                <m:t>𝑃</m:t>
                              </m:r>
                            </m:e>
                            <m:sub>
                              <m:r>
                                <a:rPr lang="en-US" sz="2000" i="1">
                                  <a:latin typeface="Cambria Math" panose="02040503050406030204" pitchFamily="18" charset="0"/>
                                </a:rPr>
                                <m:t>𝐶</m:t>
                              </m:r>
                            </m:sub>
                          </m:sSub>
                        </m:e>
                      </m:d>
                    </m:oMath>
                  </m:oMathPara>
                </a14:m>
                <a:endParaRPr lang="en-US" sz="2000" dirty="0"/>
              </a:p>
            </p:txBody>
          </p:sp>
        </mc:Choice>
        <mc:Fallback xmlns="">
          <p:sp>
            <p:nvSpPr>
              <p:cNvPr id="8" name="Content Placeholder 7"/>
              <p:cNvSpPr>
                <a:spLocks noGrp="1" noRot="1" noChangeAspect="1" noMove="1" noResize="1" noEditPoints="1" noAdjustHandles="1" noChangeArrowheads="1" noChangeShapeType="1" noTextEdit="1"/>
              </p:cNvSpPr>
              <p:nvPr>
                <p:ph sz="half" idx="2"/>
              </p:nvPr>
            </p:nvSpPr>
            <p:spPr>
              <a:xfrm>
                <a:off x="5466402" y="1057181"/>
                <a:ext cx="4184034" cy="5357687"/>
              </a:xfrm>
              <a:blipFill>
                <a:blip r:embed="rId3"/>
                <a:stretch>
                  <a:fillRect l="-729" t="-683" r="-1458"/>
                </a:stretch>
              </a:blipFill>
            </p:spPr>
            <p:txBody>
              <a:bodyPr/>
              <a:lstStyle/>
              <a:p>
                <a:r>
                  <a:rPr lang="ar-IQ">
                    <a:noFill/>
                  </a:rPr>
                  <a:t> </a:t>
                </a:r>
              </a:p>
            </p:txBody>
          </p:sp>
        </mc:Fallback>
      </mc:AlternateContent>
      <p:grpSp>
        <p:nvGrpSpPr>
          <p:cNvPr id="10" name="Group 9"/>
          <p:cNvGrpSpPr/>
          <p:nvPr/>
        </p:nvGrpSpPr>
        <p:grpSpPr>
          <a:xfrm>
            <a:off x="1696198" y="4725743"/>
            <a:ext cx="2194560" cy="1542415"/>
            <a:chOff x="0" y="0"/>
            <a:chExt cx="2194560" cy="1542415"/>
          </a:xfrm>
        </p:grpSpPr>
        <p:grpSp>
          <p:nvGrpSpPr>
            <p:cNvPr id="11" name="Group 10"/>
            <p:cNvGrpSpPr/>
            <p:nvPr/>
          </p:nvGrpSpPr>
          <p:grpSpPr>
            <a:xfrm>
              <a:off x="0" y="0"/>
              <a:ext cx="2194560" cy="1542415"/>
              <a:chOff x="0" y="0"/>
              <a:chExt cx="2194560" cy="1542553"/>
            </a:xfrm>
          </p:grpSpPr>
          <p:sp>
            <p:nvSpPr>
              <p:cNvPr id="15" name="Oval 14"/>
              <p:cNvSpPr/>
              <p:nvPr/>
            </p:nvSpPr>
            <p:spPr>
              <a:xfrm>
                <a:off x="0" y="0"/>
                <a:ext cx="2194560" cy="1542553"/>
              </a:xfrm>
              <a:prstGeom prst="ellipse">
                <a:avLst/>
              </a:prstGeom>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1" fromWordArt="0" anchor="ctr" anchorCtr="0" forceAA="0" compatLnSpc="1">
                <a:prstTxWarp prst="textNoShape">
                  <a:avLst/>
                </a:prstTxWarp>
                <a:noAutofit/>
              </a:bodyPr>
              <a:lstStyle/>
              <a:p>
                <a:endParaRPr lang="ar-SA"/>
              </a:p>
            </p:txBody>
          </p:sp>
          <p:sp>
            <p:nvSpPr>
              <p:cNvPr id="16" name="Text Box 30"/>
              <p:cNvSpPr txBox="1"/>
              <p:nvPr/>
            </p:nvSpPr>
            <p:spPr>
              <a:xfrm>
                <a:off x="763324" y="262370"/>
                <a:ext cx="365761" cy="318127"/>
              </a:xfrm>
              <a:prstGeom prst="rect">
                <a:avLst/>
              </a:prstGeom>
              <a:noFill/>
              <a:ln w="6350">
                <a:solidFill>
                  <a:schemeClr val="bg1"/>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1" fromWordArt="0" anchor="t" anchorCtr="0" forceAA="0" compatLnSpc="1">
                <a:prstTxWarp prst="textNoShape">
                  <a:avLst/>
                </a:prstTxWarp>
                <a:noAutofit/>
              </a:bodyPr>
              <a:lstStyle/>
              <a:p>
                <a:pPr marL="90170" indent="-138430" algn="l" rtl="0">
                  <a:lnSpc>
                    <a:spcPct val="107000"/>
                  </a:lnSpc>
                  <a:spcAft>
                    <a:spcPts val="800"/>
                  </a:spcAft>
                </a:pPr>
                <a:r>
                  <a:rPr lang="en-US" sz="1100">
                    <a:effectLst/>
                    <a:latin typeface="Times New Roman" panose="02020603050405020304" pitchFamily="18" charset="0"/>
                    <a:ea typeface="Calibri" panose="020F0502020204030204" pitchFamily="34" charset="0"/>
                    <a:cs typeface="Arial" panose="020B0604020202020204" pitchFamily="34" charset="0"/>
                  </a:rPr>
                  <a:t>X</a:t>
                </a:r>
                <a:endParaRPr lang="en-US" sz="1100">
                  <a:effectLst/>
                  <a:ea typeface="Calibri" panose="020F0502020204030204" pitchFamily="34" charset="0"/>
                  <a:cs typeface="Arial" panose="020B0604020202020204" pitchFamily="34" charset="0"/>
                </a:endParaRPr>
              </a:p>
            </p:txBody>
          </p:sp>
        </p:grpSp>
        <p:sp>
          <p:nvSpPr>
            <p:cNvPr id="12" name="Text Box 54"/>
            <p:cNvSpPr txBox="1"/>
            <p:nvPr/>
          </p:nvSpPr>
          <p:spPr>
            <a:xfrm>
              <a:off x="1653871" y="500933"/>
              <a:ext cx="365761" cy="318099"/>
            </a:xfrm>
            <a:prstGeom prst="rect">
              <a:avLst/>
            </a:prstGeom>
            <a:noFill/>
            <a:ln w="6350">
              <a:solidFill>
                <a:schemeClr val="bg1"/>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1" fromWordArt="0" anchor="t" anchorCtr="0" forceAA="0" compatLnSpc="1">
              <a:prstTxWarp prst="textNoShape">
                <a:avLst/>
              </a:prstTxWarp>
              <a:noAutofit/>
            </a:bodyPr>
            <a:lstStyle/>
            <a:p>
              <a:pPr marL="90170" indent="-138430" algn="l" rtl="0">
                <a:lnSpc>
                  <a:spcPct val="107000"/>
                </a:lnSpc>
                <a:spcAft>
                  <a:spcPts val="800"/>
                </a:spcAft>
              </a:pPr>
              <a:r>
                <a:rPr lang="en-US" sz="1100">
                  <a:effectLst/>
                  <a:latin typeface="Times New Roman" panose="02020603050405020304" pitchFamily="18" charset="0"/>
                  <a:ea typeface="Calibri" panose="020F0502020204030204" pitchFamily="34" charset="0"/>
                  <a:cs typeface="Arial" panose="020B0604020202020204" pitchFamily="34" charset="0"/>
                </a:rPr>
                <a:t>A</a:t>
              </a:r>
              <a:endParaRPr lang="en-US" sz="1100">
                <a:effectLst/>
                <a:ea typeface="Calibri" panose="020F0502020204030204" pitchFamily="34" charset="0"/>
                <a:cs typeface="Arial" panose="020B0604020202020204" pitchFamily="34" charset="0"/>
              </a:endParaRPr>
            </a:p>
          </p:txBody>
        </p:sp>
        <p:sp>
          <p:nvSpPr>
            <p:cNvPr id="13" name="Text Box 55"/>
            <p:cNvSpPr txBox="1"/>
            <p:nvPr/>
          </p:nvSpPr>
          <p:spPr>
            <a:xfrm>
              <a:off x="1216550" y="1081378"/>
              <a:ext cx="365761" cy="318099"/>
            </a:xfrm>
            <a:prstGeom prst="rect">
              <a:avLst/>
            </a:prstGeom>
            <a:noFill/>
            <a:ln w="6350">
              <a:solidFill>
                <a:schemeClr val="bg1"/>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1" fromWordArt="0" anchor="t" anchorCtr="0" forceAA="0" compatLnSpc="1">
              <a:prstTxWarp prst="textNoShape">
                <a:avLst/>
              </a:prstTxWarp>
              <a:noAutofit/>
            </a:bodyPr>
            <a:lstStyle/>
            <a:p>
              <a:pPr marL="90170" indent="-138430" algn="l" rtl="0">
                <a:lnSpc>
                  <a:spcPct val="107000"/>
                </a:lnSpc>
                <a:spcAft>
                  <a:spcPts val="800"/>
                </a:spcAft>
              </a:pPr>
              <a:r>
                <a:rPr lang="en-US" sz="1100">
                  <a:effectLst/>
                  <a:latin typeface="Times New Roman" panose="02020603050405020304" pitchFamily="18" charset="0"/>
                  <a:ea typeface="Calibri" panose="020F0502020204030204" pitchFamily="34" charset="0"/>
                  <a:cs typeface="Arial" panose="020B0604020202020204" pitchFamily="34" charset="0"/>
                </a:rPr>
                <a:t>B</a:t>
              </a:r>
              <a:endParaRPr lang="en-US" sz="1100">
                <a:effectLst/>
                <a:ea typeface="Calibri" panose="020F0502020204030204" pitchFamily="34" charset="0"/>
                <a:cs typeface="Arial" panose="020B0604020202020204" pitchFamily="34" charset="0"/>
              </a:endParaRPr>
            </a:p>
          </p:txBody>
        </p:sp>
        <p:sp>
          <p:nvSpPr>
            <p:cNvPr id="14" name="Text Box 56"/>
            <p:cNvSpPr txBox="1"/>
            <p:nvPr/>
          </p:nvSpPr>
          <p:spPr>
            <a:xfrm>
              <a:off x="397565" y="818985"/>
              <a:ext cx="365761" cy="318099"/>
            </a:xfrm>
            <a:prstGeom prst="rect">
              <a:avLst/>
            </a:prstGeom>
            <a:noFill/>
            <a:ln w="6350">
              <a:solidFill>
                <a:schemeClr val="bg1"/>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1" fromWordArt="0" anchor="t" anchorCtr="0" forceAA="0" compatLnSpc="1">
              <a:prstTxWarp prst="textNoShape">
                <a:avLst/>
              </a:prstTxWarp>
              <a:noAutofit/>
            </a:bodyPr>
            <a:lstStyle/>
            <a:p>
              <a:pPr marL="90170" indent="-138430" algn="l" rtl="0">
                <a:lnSpc>
                  <a:spcPct val="107000"/>
                </a:lnSpc>
                <a:spcAft>
                  <a:spcPts val="800"/>
                </a:spcAft>
              </a:pPr>
              <a:r>
                <a:rPr lang="en-US" sz="1100">
                  <a:effectLst/>
                  <a:latin typeface="Times New Roman" panose="02020603050405020304" pitchFamily="18" charset="0"/>
                  <a:ea typeface="Calibri" panose="020F0502020204030204" pitchFamily="34" charset="0"/>
                  <a:cs typeface="Arial" panose="020B0604020202020204" pitchFamily="34" charset="0"/>
                </a:rPr>
                <a:t>C</a:t>
              </a:r>
              <a:endParaRPr lang="en-US" sz="1100">
                <a:effectLst/>
                <a:ea typeface="Calibri" panose="020F0502020204030204" pitchFamily="34" charset="0"/>
                <a:cs typeface="Arial" panose="020B0604020202020204" pitchFamily="34" charset="0"/>
              </a:endParaRPr>
            </a:p>
          </p:txBody>
        </p:sp>
      </p:grpSp>
    </p:spTree>
    <p:extLst>
      <p:ext uri="{BB962C8B-B14F-4D97-AF65-F5344CB8AC3E}">
        <p14:creationId xmlns:p14="http://schemas.microsoft.com/office/powerpoint/2010/main" val="316051736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xEl>
                                              <p:pRg st="0" end="0"/>
                                            </p:txEl>
                                          </p:spTgt>
                                        </p:tgtEl>
                                        <p:attrNameLst>
                                          <p:attrName>style.visibility</p:attrName>
                                        </p:attrNameLst>
                                      </p:cBhvr>
                                      <p:to>
                                        <p:strVal val="visible"/>
                                      </p:to>
                                    </p:set>
                                    <p:animEffect transition="in" filter="fade">
                                      <p:cBhvr>
                                        <p:cTn id="14" dur="1000"/>
                                        <p:tgtEl>
                                          <p:spTgt spid="7">
                                            <p:txEl>
                                              <p:pRg st="0" end="0"/>
                                            </p:txEl>
                                          </p:spTgt>
                                        </p:tgtEl>
                                      </p:cBhvr>
                                    </p:animEffect>
                                    <p:anim calcmode="lin" valueType="num">
                                      <p:cBhvr>
                                        <p:cTn id="15"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Effect transition="in" filter="fade">
                                      <p:cBhvr>
                                        <p:cTn id="21" dur="1000"/>
                                        <p:tgtEl>
                                          <p:spTgt spid="7">
                                            <p:txEl>
                                              <p:pRg st="1" end="1"/>
                                            </p:txEl>
                                          </p:spTgt>
                                        </p:tgtEl>
                                      </p:cBhvr>
                                    </p:animEffect>
                                    <p:anim calcmode="lin" valueType="num">
                                      <p:cBhvr>
                                        <p:cTn id="22"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7">
                                            <p:txEl>
                                              <p:pRg st="2" end="2"/>
                                            </p:txEl>
                                          </p:spTgt>
                                        </p:tgtEl>
                                        <p:attrNameLst>
                                          <p:attrName>style.visibility</p:attrName>
                                        </p:attrNameLst>
                                      </p:cBhvr>
                                      <p:to>
                                        <p:strVal val="visible"/>
                                      </p:to>
                                    </p:set>
                                    <p:animEffect transition="in" filter="fade">
                                      <p:cBhvr>
                                        <p:cTn id="28" dur="1000"/>
                                        <p:tgtEl>
                                          <p:spTgt spid="7">
                                            <p:txEl>
                                              <p:pRg st="2" end="2"/>
                                            </p:txEl>
                                          </p:spTgt>
                                        </p:tgtEl>
                                      </p:cBhvr>
                                    </p:animEffect>
                                    <p:anim calcmode="lin" valueType="num">
                                      <p:cBhvr>
                                        <p:cTn id="29"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randombar(horizontal)">
                                      <p:cBhvr>
                                        <p:cTn id="35" dur="500"/>
                                        <p:tgtEl>
                                          <p:spTgt spid="10"/>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8">
                                            <p:txEl>
                                              <p:pRg st="0" end="0"/>
                                            </p:txEl>
                                          </p:spTgt>
                                        </p:tgtEl>
                                        <p:attrNameLst>
                                          <p:attrName>style.visibility</p:attrName>
                                        </p:attrNameLst>
                                      </p:cBhvr>
                                      <p:to>
                                        <p:strVal val="visible"/>
                                      </p:to>
                                    </p:set>
                                    <p:animEffect transition="in" filter="fade">
                                      <p:cBhvr>
                                        <p:cTn id="40" dur="500"/>
                                        <p:tgtEl>
                                          <p:spTgt spid="8">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8">
                                            <p:txEl>
                                              <p:pRg st="1" end="1"/>
                                            </p:txEl>
                                          </p:spTgt>
                                        </p:tgtEl>
                                        <p:attrNameLst>
                                          <p:attrName>style.visibility</p:attrName>
                                        </p:attrNameLst>
                                      </p:cBhvr>
                                      <p:to>
                                        <p:strVal val="visible"/>
                                      </p:to>
                                    </p:set>
                                    <p:animEffect transition="in" filter="fade">
                                      <p:cBhvr>
                                        <p:cTn id="45" dur="500"/>
                                        <p:tgtEl>
                                          <p:spTgt spid="8">
                                            <p:txEl>
                                              <p:pRg st="1" end="1"/>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8">
                                            <p:txEl>
                                              <p:pRg st="3" end="3"/>
                                            </p:txEl>
                                          </p:spTgt>
                                        </p:tgtEl>
                                        <p:attrNameLst>
                                          <p:attrName>style.visibility</p:attrName>
                                        </p:attrNameLst>
                                      </p:cBhvr>
                                      <p:to>
                                        <p:strVal val="visible"/>
                                      </p:to>
                                    </p:set>
                                    <p:animEffect transition="in" filter="fade">
                                      <p:cBhvr>
                                        <p:cTn id="50" dur="500"/>
                                        <p:tgtEl>
                                          <p:spTgt spid="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build="p"/>
      <p:bldP spid="8"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a:t>Example: Find precipitation of station d using data in Table (3-1).</a:t>
            </a:r>
            <a:endParaRPr lang="ar-IQ" dirty="0"/>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71386977"/>
              </p:ext>
            </p:extLst>
          </p:nvPr>
        </p:nvGraphicFramePr>
        <p:xfrm>
          <a:off x="6207538" y="1930400"/>
          <a:ext cx="5419947" cy="3457525"/>
        </p:xfrm>
        <a:graphic>
          <a:graphicData uri="http://schemas.openxmlformats.org/drawingml/2006/table">
            <a:tbl>
              <a:tblPr rtl="1" firstRow="1" bandRow="1">
                <a:tableStyleId>{5C22544A-7EE6-4342-B048-85BDC9FD1C3A}</a:tableStyleId>
              </a:tblPr>
              <a:tblGrid>
                <a:gridCol w="1806649">
                  <a:extLst>
                    <a:ext uri="{9D8B030D-6E8A-4147-A177-3AD203B41FA5}">
                      <a16:colId xmlns:a16="http://schemas.microsoft.com/office/drawing/2014/main" val="201851286"/>
                    </a:ext>
                  </a:extLst>
                </a:gridCol>
                <a:gridCol w="1806649">
                  <a:extLst>
                    <a:ext uri="{9D8B030D-6E8A-4147-A177-3AD203B41FA5}">
                      <a16:colId xmlns:a16="http://schemas.microsoft.com/office/drawing/2014/main" val="1690821224"/>
                    </a:ext>
                  </a:extLst>
                </a:gridCol>
                <a:gridCol w="1806649">
                  <a:extLst>
                    <a:ext uri="{9D8B030D-6E8A-4147-A177-3AD203B41FA5}">
                      <a16:colId xmlns:a16="http://schemas.microsoft.com/office/drawing/2014/main" val="1287507531"/>
                    </a:ext>
                  </a:extLst>
                </a:gridCol>
              </a:tblGrid>
              <a:tr h="1227581">
                <a:tc>
                  <a:txBody>
                    <a:bodyPr/>
                    <a:lstStyle/>
                    <a:p>
                      <a:pPr algn="ctr" rtl="0">
                        <a:lnSpc>
                          <a:spcPct val="107000"/>
                        </a:lnSpc>
                        <a:spcAft>
                          <a:spcPts val="0"/>
                        </a:spcAft>
                      </a:pPr>
                      <a:r>
                        <a:rPr lang="en-US" sz="1600" dirty="0">
                          <a:effectLst/>
                          <a:latin typeface="Times New Roman" panose="02020603050405020304" pitchFamily="18" charset="0"/>
                          <a:ea typeface="Times New Roman" panose="02020603050405020304" pitchFamily="18" charset="0"/>
                          <a:cs typeface="Arial" panose="020B0604020202020204" pitchFamily="34" charset="0"/>
                        </a:rPr>
                        <a:t>Station name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07000"/>
                        </a:lnSpc>
                        <a:spcAft>
                          <a:spcPts val="0"/>
                        </a:spcAft>
                      </a:pPr>
                      <a:r>
                        <a:rPr lang="en-US" sz="1600">
                          <a:effectLst/>
                          <a:latin typeface="Times New Roman" panose="02020603050405020304" pitchFamily="18" charset="0"/>
                          <a:ea typeface="Times New Roman" panose="02020603050405020304" pitchFamily="18" charset="0"/>
                          <a:cs typeface="Arial" panose="020B0604020202020204" pitchFamily="34" charset="0"/>
                        </a:rPr>
                        <a:t>Precipitation (cm)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07000"/>
                        </a:lnSpc>
                        <a:spcAft>
                          <a:spcPts val="0"/>
                        </a:spcAft>
                      </a:pPr>
                      <a:r>
                        <a:rPr lang="en-US" sz="1600" dirty="0">
                          <a:effectLst/>
                          <a:latin typeface="Times New Roman" panose="02020603050405020304" pitchFamily="18" charset="0"/>
                          <a:ea typeface="Times New Roman" panose="02020603050405020304" pitchFamily="18" charset="0"/>
                          <a:cs typeface="Arial" panose="020B0604020202020204" pitchFamily="34" charset="0"/>
                        </a:rPr>
                        <a:t>Annual precipitation (cm)</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645341162"/>
                  </a:ext>
                </a:extLst>
              </a:tr>
              <a:tr h="557486">
                <a:tc>
                  <a:txBody>
                    <a:bodyPr/>
                    <a:lstStyle/>
                    <a:p>
                      <a:pPr algn="ctr" rtl="0">
                        <a:lnSpc>
                          <a:spcPct val="107000"/>
                        </a:lnSpc>
                        <a:spcAft>
                          <a:spcPts val="0"/>
                        </a:spcAft>
                      </a:pPr>
                      <a:r>
                        <a:rPr lang="en-US" sz="1600">
                          <a:effectLst/>
                          <a:latin typeface="Times New Roman" panose="02020603050405020304" pitchFamily="18" charset="0"/>
                          <a:ea typeface="Times New Roman" panose="02020603050405020304" pitchFamily="18" charset="0"/>
                          <a:cs typeface="Arial" panose="020B0604020202020204" pitchFamily="34" charset="0"/>
                        </a:rPr>
                        <a:t>A</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07000"/>
                        </a:lnSpc>
                        <a:spcAft>
                          <a:spcPts val="0"/>
                        </a:spcAft>
                      </a:pPr>
                      <a:r>
                        <a:rPr lang="en-US" sz="1600">
                          <a:effectLst/>
                          <a:latin typeface="Times New Roman" panose="02020603050405020304" pitchFamily="18" charset="0"/>
                          <a:ea typeface="Times New Roman" panose="02020603050405020304" pitchFamily="18" charset="0"/>
                          <a:cs typeface="Arial" panose="020B0604020202020204" pitchFamily="34" charset="0"/>
                        </a:rPr>
                        <a:t>4.2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07000"/>
                        </a:lnSpc>
                        <a:spcAft>
                          <a:spcPts val="0"/>
                        </a:spcAft>
                      </a:pPr>
                      <a:r>
                        <a:rPr lang="en-US" sz="1600">
                          <a:effectLst/>
                          <a:latin typeface="Times New Roman" panose="02020603050405020304" pitchFamily="18" charset="0"/>
                          <a:ea typeface="Times New Roman" panose="02020603050405020304" pitchFamily="18" charset="0"/>
                          <a:cs typeface="Arial" panose="020B0604020202020204" pitchFamily="34" charset="0"/>
                        </a:rPr>
                        <a:t>44.1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138024532"/>
                  </a:ext>
                </a:extLst>
              </a:tr>
              <a:tr h="557486">
                <a:tc>
                  <a:txBody>
                    <a:bodyPr/>
                    <a:lstStyle/>
                    <a:p>
                      <a:pPr algn="ctr" rtl="0">
                        <a:lnSpc>
                          <a:spcPct val="107000"/>
                        </a:lnSpc>
                        <a:spcAft>
                          <a:spcPts val="0"/>
                        </a:spcAft>
                      </a:pPr>
                      <a:r>
                        <a:rPr lang="en-US" sz="1600">
                          <a:effectLst/>
                          <a:latin typeface="Times New Roman" panose="02020603050405020304" pitchFamily="18" charset="0"/>
                          <a:ea typeface="Times New Roman" panose="02020603050405020304" pitchFamily="18" charset="0"/>
                          <a:cs typeface="Arial" panose="020B0604020202020204" pitchFamily="34" charset="0"/>
                        </a:rPr>
                        <a:t>B</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07000"/>
                        </a:lnSpc>
                        <a:spcAft>
                          <a:spcPts val="0"/>
                        </a:spcAft>
                      </a:pPr>
                      <a:r>
                        <a:rPr lang="en-US" sz="1600">
                          <a:effectLst/>
                          <a:latin typeface="Times New Roman" panose="02020603050405020304" pitchFamily="18" charset="0"/>
                          <a:ea typeface="Times New Roman" panose="02020603050405020304" pitchFamily="18" charset="0"/>
                          <a:cs typeface="Arial" panose="020B0604020202020204" pitchFamily="34" charset="0"/>
                        </a:rPr>
                        <a:t>3.5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07000"/>
                        </a:lnSpc>
                        <a:spcAft>
                          <a:spcPts val="0"/>
                        </a:spcAft>
                      </a:pPr>
                      <a:r>
                        <a:rPr lang="en-US" sz="1600">
                          <a:effectLst/>
                          <a:latin typeface="Times New Roman" panose="02020603050405020304" pitchFamily="18" charset="0"/>
                          <a:ea typeface="Times New Roman" panose="02020603050405020304" pitchFamily="18" charset="0"/>
                          <a:cs typeface="Arial" panose="020B0604020202020204" pitchFamily="34" charset="0"/>
                        </a:rPr>
                        <a:t>36.8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4532912"/>
                  </a:ext>
                </a:extLst>
              </a:tr>
              <a:tr h="557486">
                <a:tc>
                  <a:txBody>
                    <a:bodyPr/>
                    <a:lstStyle/>
                    <a:p>
                      <a:pPr algn="ctr" rtl="0">
                        <a:lnSpc>
                          <a:spcPct val="107000"/>
                        </a:lnSpc>
                        <a:spcAft>
                          <a:spcPts val="0"/>
                        </a:spcAft>
                      </a:pPr>
                      <a:r>
                        <a:rPr lang="en-US" sz="1600">
                          <a:effectLst/>
                          <a:latin typeface="Times New Roman" panose="02020603050405020304" pitchFamily="18" charset="0"/>
                          <a:ea typeface="Times New Roman" panose="02020603050405020304" pitchFamily="18" charset="0"/>
                          <a:cs typeface="Arial" panose="020B0604020202020204" pitchFamily="34" charset="0"/>
                        </a:rPr>
                        <a:t>C</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07000"/>
                        </a:lnSpc>
                        <a:spcAft>
                          <a:spcPts val="0"/>
                        </a:spcAft>
                      </a:pPr>
                      <a:r>
                        <a:rPr lang="en-US" sz="1600">
                          <a:effectLst/>
                          <a:latin typeface="Times New Roman" panose="02020603050405020304" pitchFamily="18" charset="0"/>
                          <a:ea typeface="Times New Roman" panose="02020603050405020304" pitchFamily="18" charset="0"/>
                          <a:cs typeface="Arial" panose="020B0604020202020204" pitchFamily="34" charset="0"/>
                        </a:rPr>
                        <a:t>4.8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07000"/>
                        </a:lnSpc>
                        <a:spcAft>
                          <a:spcPts val="0"/>
                        </a:spcAft>
                      </a:pPr>
                      <a:r>
                        <a:rPr lang="en-US" sz="1600">
                          <a:effectLst/>
                          <a:latin typeface="Times New Roman" panose="02020603050405020304" pitchFamily="18" charset="0"/>
                          <a:ea typeface="Times New Roman" panose="02020603050405020304" pitchFamily="18" charset="0"/>
                          <a:cs typeface="Arial" panose="020B0604020202020204" pitchFamily="34" charset="0"/>
                        </a:rPr>
                        <a:t>47.2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991201186"/>
                  </a:ext>
                </a:extLst>
              </a:tr>
              <a:tr h="557486">
                <a:tc>
                  <a:txBody>
                    <a:bodyPr/>
                    <a:lstStyle/>
                    <a:p>
                      <a:pPr algn="ctr" rtl="0">
                        <a:lnSpc>
                          <a:spcPct val="107000"/>
                        </a:lnSpc>
                        <a:spcAft>
                          <a:spcPts val="0"/>
                        </a:spcAft>
                      </a:pPr>
                      <a:r>
                        <a:rPr lang="en-US" sz="1600">
                          <a:effectLst/>
                          <a:latin typeface="Times New Roman" panose="02020603050405020304" pitchFamily="18" charset="0"/>
                          <a:ea typeface="Times New Roman" panose="02020603050405020304" pitchFamily="18" charset="0"/>
                          <a:cs typeface="Arial" panose="020B0604020202020204" pitchFamily="34" charset="0"/>
                        </a:rPr>
                        <a:t>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07000"/>
                        </a:lnSpc>
                        <a:spcAft>
                          <a:spcPts val="0"/>
                        </a:spcAft>
                      </a:pPr>
                      <a:r>
                        <a:rPr lang="en-US" sz="1600">
                          <a:effectLst/>
                          <a:latin typeface="Times New Roman" panose="02020603050405020304" pitchFamily="18" charset="0"/>
                          <a:ea typeface="Times New Roman" panose="02020603050405020304" pitchFamily="18" charset="0"/>
                          <a:cs typeface="Arial" panose="020B0604020202020204" pitchFamily="34" charset="0"/>
                        </a:rPr>
                        <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07000"/>
                        </a:lnSpc>
                        <a:spcAft>
                          <a:spcPts val="0"/>
                        </a:spcAft>
                      </a:pPr>
                      <a:r>
                        <a:rPr lang="en-US" sz="1600" dirty="0">
                          <a:effectLst/>
                          <a:latin typeface="Times New Roman" panose="02020603050405020304" pitchFamily="18" charset="0"/>
                          <a:ea typeface="Times New Roman" panose="02020603050405020304" pitchFamily="18" charset="0"/>
                          <a:cs typeface="Arial" panose="020B0604020202020204" pitchFamily="34" charset="0"/>
                        </a:rPr>
                        <a:t>38.5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608601433"/>
                  </a:ext>
                </a:extLst>
              </a:tr>
            </a:tbl>
          </a:graphicData>
        </a:graphic>
      </p:graphicFrame>
      <mc:AlternateContent xmlns:mc="http://schemas.openxmlformats.org/markup-compatibility/2006" xmlns:a14="http://schemas.microsoft.com/office/drawing/2010/main">
        <mc:Choice Requires="a14">
          <p:sp>
            <p:nvSpPr>
              <p:cNvPr id="4" name="Content Placeholder 3"/>
              <p:cNvSpPr>
                <a:spLocks noGrp="1"/>
              </p:cNvSpPr>
              <p:nvPr>
                <p:ph sz="half" idx="2"/>
              </p:nvPr>
            </p:nvSpPr>
            <p:spPr>
              <a:xfrm>
                <a:off x="680728" y="2062115"/>
                <a:ext cx="5368380" cy="3880773"/>
              </a:xfrm>
            </p:spPr>
            <p:txBody>
              <a:bodyPr/>
              <a:lstStyle/>
              <a:p>
                <a:pPr algn="l" rtl="0"/>
                <a:r>
                  <a:rPr lang="en-US" sz="2400" dirty="0"/>
                  <a:t>Solution:</a:t>
                </a:r>
              </a:p>
              <a:p>
                <a:pPr algn="l" rtl="0"/>
                <a:r>
                  <a:rPr lang="en-US" sz="2400" dirty="0"/>
                  <a:t>Average method:</a:t>
                </a:r>
              </a:p>
              <a:p>
                <a:pPr algn="l" rtl="0"/>
                <a14:m>
                  <m:oMath xmlns:m="http://schemas.openxmlformats.org/officeDocument/2006/math">
                    <m:r>
                      <a:rPr lang="en-US" sz="2400" i="1" dirty="0" smtClean="0">
                        <a:solidFill>
                          <a:srgbClr val="FF0000"/>
                        </a:solidFill>
                        <a:latin typeface="Cambria Math" panose="02040503050406030204" pitchFamily="18" charset="0"/>
                      </a:rPr>
                      <m:t>𝑃</m:t>
                    </m:r>
                    <m:r>
                      <a:rPr lang="en-US" sz="2400" i="1" baseline="-25000" dirty="0">
                        <a:solidFill>
                          <a:srgbClr val="FF0000"/>
                        </a:solidFill>
                        <a:latin typeface="Cambria Math" panose="02040503050406030204" pitchFamily="18" charset="0"/>
                      </a:rPr>
                      <m:t>𝐷</m:t>
                    </m:r>
                    <m:r>
                      <a:rPr lang="en-US" sz="2400" i="1" dirty="0">
                        <a:solidFill>
                          <a:srgbClr val="FF0000"/>
                        </a:solidFill>
                        <a:latin typeface="Cambria Math" panose="02040503050406030204" pitchFamily="18" charset="0"/>
                      </a:rPr>
                      <m:t> =</m:t>
                    </m:r>
                    <m:f>
                      <m:fPr>
                        <m:ctrlPr>
                          <a:rPr lang="en-US" sz="2400" i="1" dirty="0">
                            <a:solidFill>
                              <a:srgbClr val="FF0000"/>
                            </a:solidFill>
                            <a:latin typeface="Cambria Math" panose="02040503050406030204" pitchFamily="18" charset="0"/>
                          </a:rPr>
                        </m:ctrlPr>
                      </m:fPr>
                      <m:num>
                        <m:r>
                          <a:rPr lang="en-US" sz="2400" i="1" dirty="0">
                            <a:solidFill>
                              <a:srgbClr val="FF0000"/>
                            </a:solidFill>
                            <a:latin typeface="Cambria Math" panose="02040503050406030204" pitchFamily="18" charset="0"/>
                          </a:rPr>
                          <m:t>4</m:t>
                        </m:r>
                        <m:r>
                          <a:rPr lang="en-US" sz="2400" i="1" dirty="0">
                            <a:solidFill>
                              <a:srgbClr val="FF0000"/>
                            </a:solidFill>
                            <a:latin typeface="Cambria Math" panose="02040503050406030204" pitchFamily="18" charset="0"/>
                          </a:rPr>
                          <m:t>.</m:t>
                        </m:r>
                        <m:r>
                          <a:rPr lang="en-US" sz="2400" i="1" dirty="0">
                            <a:solidFill>
                              <a:srgbClr val="FF0000"/>
                            </a:solidFill>
                            <a:latin typeface="Cambria Math" panose="02040503050406030204" pitchFamily="18" charset="0"/>
                          </a:rPr>
                          <m:t>2</m:t>
                        </m:r>
                        <m:r>
                          <a:rPr lang="en-US" sz="2400" i="1" dirty="0">
                            <a:solidFill>
                              <a:srgbClr val="FF0000"/>
                            </a:solidFill>
                            <a:latin typeface="Cambria Math" panose="02040503050406030204" pitchFamily="18" charset="0"/>
                          </a:rPr>
                          <m:t> +</m:t>
                        </m:r>
                        <m:r>
                          <a:rPr lang="en-US" sz="2400" i="1" dirty="0">
                            <a:solidFill>
                              <a:srgbClr val="FF0000"/>
                            </a:solidFill>
                            <a:latin typeface="Cambria Math" panose="02040503050406030204" pitchFamily="18" charset="0"/>
                          </a:rPr>
                          <m:t>3</m:t>
                        </m:r>
                        <m:r>
                          <a:rPr lang="en-US" sz="2400" i="1" dirty="0">
                            <a:solidFill>
                              <a:srgbClr val="FF0000"/>
                            </a:solidFill>
                            <a:latin typeface="Cambria Math" panose="02040503050406030204" pitchFamily="18" charset="0"/>
                          </a:rPr>
                          <m:t>.</m:t>
                        </m:r>
                        <m:r>
                          <a:rPr lang="en-US" sz="2400" i="1" dirty="0">
                            <a:solidFill>
                              <a:srgbClr val="FF0000"/>
                            </a:solidFill>
                            <a:latin typeface="Cambria Math" panose="02040503050406030204" pitchFamily="18" charset="0"/>
                          </a:rPr>
                          <m:t>5</m:t>
                        </m:r>
                        <m:r>
                          <a:rPr lang="en-US" sz="2400" i="1" dirty="0">
                            <a:solidFill>
                              <a:srgbClr val="FF0000"/>
                            </a:solidFill>
                            <a:latin typeface="Cambria Math" panose="02040503050406030204" pitchFamily="18" charset="0"/>
                          </a:rPr>
                          <m:t> +</m:t>
                        </m:r>
                        <m:r>
                          <a:rPr lang="en-US" sz="2400" i="1" dirty="0">
                            <a:solidFill>
                              <a:srgbClr val="FF0000"/>
                            </a:solidFill>
                            <a:latin typeface="Cambria Math" panose="02040503050406030204" pitchFamily="18" charset="0"/>
                          </a:rPr>
                          <m:t>4</m:t>
                        </m:r>
                        <m:r>
                          <a:rPr lang="en-US" sz="2400" i="1" dirty="0">
                            <a:solidFill>
                              <a:srgbClr val="FF0000"/>
                            </a:solidFill>
                            <a:latin typeface="Cambria Math" panose="02040503050406030204" pitchFamily="18" charset="0"/>
                          </a:rPr>
                          <m:t>.</m:t>
                        </m:r>
                        <m:r>
                          <a:rPr lang="en-US" sz="2400" i="1" dirty="0">
                            <a:solidFill>
                              <a:srgbClr val="FF0000"/>
                            </a:solidFill>
                            <a:latin typeface="Cambria Math" panose="02040503050406030204" pitchFamily="18" charset="0"/>
                          </a:rPr>
                          <m:t>8</m:t>
                        </m:r>
                      </m:num>
                      <m:den>
                        <m:r>
                          <a:rPr lang="en-US" sz="2400" i="1" dirty="0">
                            <a:solidFill>
                              <a:srgbClr val="FF0000"/>
                            </a:solidFill>
                            <a:latin typeface="Cambria Math" panose="02040503050406030204" pitchFamily="18" charset="0"/>
                          </a:rPr>
                          <m:t>3</m:t>
                        </m:r>
                      </m:den>
                    </m:f>
                    <m:r>
                      <a:rPr lang="en-US" sz="2400" i="1" dirty="0" smtClean="0">
                        <a:solidFill>
                          <a:srgbClr val="FF0000"/>
                        </a:solidFill>
                        <a:latin typeface="Cambria Math" panose="02040503050406030204" pitchFamily="18" charset="0"/>
                      </a:rPr>
                      <m:t>=</m:t>
                    </m:r>
                    <m:r>
                      <a:rPr lang="en-US" sz="2400" i="1" dirty="0" smtClean="0">
                        <a:solidFill>
                          <a:srgbClr val="FF0000"/>
                        </a:solidFill>
                        <a:latin typeface="Cambria Math" panose="02040503050406030204" pitchFamily="18" charset="0"/>
                      </a:rPr>
                      <m:t>4</m:t>
                    </m:r>
                    <m:r>
                      <a:rPr lang="en-US" sz="2400" i="1" dirty="0" smtClean="0">
                        <a:solidFill>
                          <a:srgbClr val="FF0000"/>
                        </a:solidFill>
                        <a:latin typeface="Cambria Math" panose="02040503050406030204" pitchFamily="18" charset="0"/>
                      </a:rPr>
                      <m:t>.</m:t>
                    </m:r>
                    <m:r>
                      <a:rPr lang="en-US" sz="2400" i="1" dirty="0" smtClean="0">
                        <a:solidFill>
                          <a:srgbClr val="FF0000"/>
                        </a:solidFill>
                        <a:latin typeface="Cambria Math" panose="02040503050406030204" pitchFamily="18" charset="0"/>
                      </a:rPr>
                      <m:t>1</m:t>
                    </m:r>
                    <m:r>
                      <a:rPr lang="en-US" sz="2400" i="1" dirty="0" smtClean="0">
                        <a:solidFill>
                          <a:srgbClr val="FF0000"/>
                        </a:solidFill>
                        <a:latin typeface="Cambria Math" panose="02040503050406030204" pitchFamily="18" charset="0"/>
                      </a:rPr>
                      <m:t> </m:t>
                    </m:r>
                    <m:r>
                      <a:rPr lang="en-US" sz="2400" i="1" dirty="0" smtClean="0">
                        <a:solidFill>
                          <a:srgbClr val="FF0000"/>
                        </a:solidFill>
                        <a:latin typeface="Cambria Math" panose="02040503050406030204" pitchFamily="18" charset="0"/>
                      </a:rPr>
                      <m:t>𝑐𝑚</m:t>
                    </m:r>
                  </m:oMath>
                </a14:m>
                <a:endParaRPr lang="en-US" sz="2400" dirty="0">
                  <a:solidFill>
                    <a:srgbClr val="FF0000"/>
                  </a:solidFill>
                </a:endParaRPr>
              </a:p>
              <a:p>
                <a:pPr algn="l" rtl="0"/>
                <a:endParaRPr lang="en-US" sz="2400" dirty="0"/>
              </a:p>
              <a:p>
                <a:pPr algn="l" rtl="0"/>
                <a:r>
                  <a:rPr lang="en-US" sz="2400" dirty="0"/>
                  <a:t>Normal-ratio method:</a:t>
                </a:r>
              </a:p>
              <a:p>
                <a:pPr algn="l" rtl="0"/>
                <a14:m>
                  <m:oMath xmlns:m="http://schemas.openxmlformats.org/officeDocument/2006/math">
                    <m:sSub>
                      <m:sSubPr>
                        <m:ctrlPr>
                          <a:rPr lang="en-US" sz="2400" i="1" smtClean="0">
                            <a:solidFill>
                              <a:srgbClr val="FF0000"/>
                            </a:solidFill>
                            <a:latin typeface="Cambria Math" panose="02040503050406030204" pitchFamily="18" charset="0"/>
                          </a:rPr>
                        </m:ctrlPr>
                      </m:sSubPr>
                      <m:e>
                        <m:r>
                          <a:rPr lang="en-US" sz="2400" b="0" i="1" smtClean="0">
                            <a:solidFill>
                              <a:srgbClr val="FF0000"/>
                            </a:solidFill>
                            <a:latin typeface="Cambria Math" panose="02040503050406030204" pitchFamily="18" charset="0"/>
                          </a:rPr>
                          <m:t>𝑃</m:t>
                        </m:r>
                      </m:e>
                      <m:sub>
                        <m:r>
                          <a:rPr lang="en-US" sz="2400" b="0" i="1" smtClean="0">
                            <a:solidFill>
                              <a:srgbClr val="FF0000"/>
                            </a:solidFill>
                            <a:latin typeface="Cambria Math" panose="02040503050406030204" pitchFamily="18" charset="0"/>
                          </a:rPr>
                          <m:t>𝐷</m:t>
                        </m:r>
                      </m:sub>
                    </m:sSub>
                    <m:r>
                      <a:rPr lang="en-US" sz="2400" b="0" i="1" smtClean="0">
                        <a:solidFill>
                          <a:srgbClr val="FF0000"/>
                        </a:solidFill>
                        <a:latin typeface="Cambria Math" panose="02040503050406030204" pitchFamily="18" charset="0"/>
                      </a:rPr>
                      <m:t>=</m:t>
                    </m:r>
                    <m:f>
                      <m:fPr>
                        <m:ctrlPr>
                          <a:rPr lang="en-US" sz="2400" b="0" i="1" smtClean="0">
                            <a:solidFill>
                              <a:srgbClr val="FF0000"/>
                            </a:solidFill>
                            <a:latin typeface="Cambria Math" panose="02040503050406030204" pitchFamily="18" charset="0"/>
                          </a:rPr>
                        </m:ctrlPr>
                      </m:fPr>
                      <m:num>
                        <m:r>
                          <a:rPr lang="en-US" sz="2400" b="0" i="1" smtClean="0">
                            <a:solidFill>
                              <a:srgbClr val="FF0000"/>
                            </a:solidFill>
                            <a:latin typeface="Cambria Math" panose="02040503050406030204" pitchFamily="18" charset="0"/>
                          </a:rPr>
                          <m:t>38</m:t>
                        </m:r>
                        <m:r>
                          <a:rPr lang="en-US" sz="2400" b="0" i="1" smtClean="0">
                            <a:solidFill>
                              <a:srgbClr val="FF0000"/>
                            </a:solidFill>
                            <a:latin typeface="Cambria Math" panose="02040503050406030204" pitchFamily="18" charset="0"/>
                          </a:rPr>
                          <m:t>.</m:t>
                        </m:r>
                        <m:r>
                          <a:rPr lang="en-US" sz="2400" b="0" i="1" smtClean="0">
                            <a:solidFill>
                              <a:srgbClr val="FF0000"/>
                            </a:solidFill>
                            <a:latin typeface="Cambria Math" panose="02040503050406030204" pitchFamily="18" charset="0"/>
                          </a:rPr>
                          <m:t>5</m:t>
                        </m:r>
                      </m:num>
                      <m:den>
                        <m:r>
                          <a:rPr lang="en-US" sz="2400" b="0" i="1" smtClean="0">
                            <a:solidFill>
                              <a:srgbClr val="FF0000"/>
                            </a:solidFill>
                            <a:latin typeface="Cambria Math" panose="02040503050406030204" pitchFamily="18" charset="0"/>
                          </a:rPr>
                          <m:t>3</m:t>
                        </m:r>
                      </m:den>
                    </m:f>
                    <m:d>
                      <m:dPr>
                        <m:begChr m:val="["/>
                        <m:endChr m:val="]"/>
                        <m:ctrlPr>
                          <a:rPr lang="en-US" sz="2400" b="0" i="1" smtClean="0">
                            <a:solidFill>
                              <a:srgbClr val="FF0000"/>
                            </a:solidFill>
                            <a:latin typeface="Cambria Math" panose="02040503050406030204" pitchFamily="18" charset="0"/>
                          </a:rPr>
                        </m:ctrlPr>
                      </m:dPr>
                      <m:e>
                        <m:f>
                          <m:fPr>
                            <m:ctrlPr>
                              <a:rPr lang="en-US" sz="2400" b="0" i="1" smtClean="0">
                                <a:solidFill>
                                  <a:srgbClr val="FF0000"/>
                                </a:solidFill>
                                <a:latin typeface="Cambria Math" panose="02040503050406030204" pitchFamily="18" charset="0"/>
                              </a:rPr>
                            </m:ctrlPr>
                          </m:fPr>
                          <m:num>
                            <m:r>
                              <a:rPr lang="en-US" sz="2400" b="0" i="1" smtClean="0">
                                <a:solidFill>
                                  <a:srgbClr val="FF0000"/>
                                </a:solidFill>
                                <a:latin typeface="Cambria Math" panose="02040503050406030204" pitchFamily="18" charset="0"/>
                              </a:rPr>
                              <m:t>4</m:t>
                            </m:r>
                            <m:r>
                              <a:rPr lang="en-US" sz="2400" b="0" i="1" smtClean="0">
                                <a:solidFill>
                                  <a:srgbClr val="FF0000"/>
                                </a:solidFill>
                                <a:latin typeface="Cambria Math" panose="02040503050406030204" pitchFamily="18" charset="0"/>
                              </a:rPr>
                              <m:t>.</m:t>
                            </m:r>
                            <m:r>
                              <a:rPr lang="en-US" sz="2400" b="0" i="1" smtClean="0">
                                <a:solidFill>
                                  <a:srgbClr val="FF0000"/>
                                </a:solidFill>
                                <a:latin typeface="Cambria Math" panose="02040503050406030204" pitchFamily="18" charset="0"/>
                              </a:rPr>
                              <m:t>2</m:t>
                            </m:r>
                          </m:num>
                          <m:den>
                            <m:r>
                              <a:rPr lang="en-US" sz="2400" b="0" i="1" smtClean="0">
                                <a:solidFill>
                                  <a:srgbClr val="FF0000"/>
                                </a:solidFill>
                                <a:latin typeface="Cambria Math" panose="02040503050406030204" pitchFamily="18" charset="0"/>
                              </a:rPr>
                              <m:t>44</m:t>
                            </m:r>
                            <m:r>
                              <a:rPr lang="en-US" sz="2400" b="0" i="1" smtClean="0">
                                <a:solidFill>
                                  <a:srgbClr val="FF0000"/>
                                </a:solidFill>
                                <a:latin typeface="Cambria Math" panose="02040503050406030204" pitchFamily="18" charset="0"/>
                              </a:rPr>
                              <m:t>.</m:t>
                            </m:r>
                            <m:r>
                              <a:rPr lang="en-US" sz="2400" b="0" i="1" smtClean="0">
                                <a:solidFill>
                                  <a:srgbClr val="FF0000"/>
                                </a:solidFill>
                                <a:latin typeface="Cambria Math" panose="02040503050406030204" pitchFamily="18" charset="0"/>
                              </a:rPr>
                              <m:t>1</m:t>
                            </m:r>
                          </m:den>
                        </m:f>
                        <m:r>
                          <a:rPr lang="en-US" sz="2400" b="0" i="1" smtClean="0">
                            <a:solidFill>
                              <a:srgbClr val="FF0000"/>
                            </a:solidFill>
                            <a:latin typeface="Cambria Math" panose="02040503050406030204" pitchFamily="18" charset="0"/>
                          </a:rPr>
                          <m:t>+</m:t>
                        </m:r>
                        <m:f>
                          <m:fPr>
                            <m:ctrlPr>
                              <a:rPr lang="en-US" sz="2400" b="0" i="1" smtClean="0">
                                <a:solidFill>
                                  <a:srgbClr val="FF0000"/>
                                </a:solidFill>
                                <a:latin typeface="Cambria Math" panose="02040503050406030204" pitchFamily="18" charset="0"/>
                              </a:rPr>
                            </m:ctrlPr>
                          </m:fPr>
                          <m:num>
                            <m:r>
                              <a:rPr lang="en-US" sz="2400" b="0" i="1" smtClean="0">
                                <a:solidFill>
                                  <a:srgbClr val="FF0000"/>
                                </a:solidFill>
                                <a:latin typeface="Cambria Math" panose="02040503050406030204" pitchFamily="18" charset="0"/>
                              </a:rPr>
                              <m:t>3</m:t>
                            </m:r>
                            <m:r>
                              <a:rPr lang="en-US" sz="2400" b="0" i="1" smtClean="0">
                                <a:solidFill>
                                  <a:srgbClr val="FF0000"/>
                                </a:solidFill>
                                <a:latin typeface="Cambria Math" panose="02040503050406030204" pitchFamily="18" charset="0"/>
                              </a:rPr>
                              <m:t>.</m:t>
                            </m:r>
                            <m:r>
                              <a:rPr lang="en-US" sz="2400" b="0" i="1" smtClean="0">
                                <a:solidFill>
                                  <a:srgbClr val="FF0000"/>
                                </a:solidFill>
                                <a:latin typeface="Cambria Math" panose="02040503050406030204" pitchFamily="18" charset="0"/>
                              </a:rPr>
                              <m:t>5</m:t>
                            </m:r>
                          </m:num>
                          <m:den>
                            <m:r>
                              <a:rPr lang="en-US" sz="2400" b="0" i="1" smtClean="0">
                                <a:solidFill>
                                  <a:srgbClr val="FF0000"/>
                                </a:solidFill>
                                <a:latin typeface="Cambria Math" panose="02040503050406030204" pitchFamily="18" charset="0"/>
                              </a:rPr>
                              <m:t>36</m:t>
                            </m:r>
                            <m:r>
                              <a:rPr lang="en-US" sz="2400" b="0" i="1" smtClean="0">
                                <a:solidFill>
                                  <a:srgbClr val="FF0000"/>
                                </a:solidFill>
                                <a:latin typeface="Cambria Math" panose="02040503050406030204" pitchFamily="18" charset="0"/>
                              </a:rPr>
                              <m:t>.</m:t>
                            </m:r>
                            <m:r>
                              <a:rPr lang="en-US" sz="2400" b="0" i="1" smtClean="0">
                                <a:solidFill>
                                  <a:srgbClr val="FF0000"/>
                                </a:solidFill>
                                <a:latin typeface="Cambria Math" panose="02040503050406030204" pitchFamily="18" charset="0"/>
                              </a:rPr>
                              <m:t>8</m:t>
                            </m:r>
                          </m:den>
                        </m:f>
                        <m:r>
                          <a:rPr lang="en-US" sz="2400" b="0" i="1" smtClean="0">
                            <a:solidFill>
                              <a:srgbClr val="FF0000"/>
                            </a:solidFill>
                            <a:latin typeface="Cambria Math" panose="02040503050406030204" pitchFamily="18" charset="0"/>
                          </a:rPr>
                          <m:t>+</m:t>
                        </m:r>
                        <m:f>
                          <m:fPr>
                            <m:ctrlPr>
                              <a:rPr lang="en-US" sz="2400" b="0" i="1" smtClean="0">
                                <a:solidFill>
                                  <a:srgbClr val="FF0000"/>
                                </a:solidFill>
                                <a:latin typeface="Cambria Math" panose="02040503050406030204" pitchFamily="18" charset="0"/>
                              </a:rPr>
                            </m:ctrlPr>
                          </m:fPr>
                          <m:num>
                            <m:r>
                              <a:rPr lang="en-US" sz="2400" b="0" i="1" smtClean="0">
                                <a:solidFill>
                                  <a:srgbClr val="FF0000"/>
                                </a:solidFill>
                                <a:latin typeface="Cambria Math" panose="02040503050406030204" pitchFamily="18" charset="0"/>
                              </a:rPr>
                              <m:t>4</m:t>
                            </m:r>
                            <m:r>
                              <a:rPr lang="en-US" sz="2400" b="0" i="1" smtClean="0">
                                <a:solidFill>
                                  <a:srgbClr val="FF0000"/>
                                </a:solidFill>
                                <a:latin typeface="Cambria Math" panose="02040503050406030204" pitchFamily="18" charset="0"/>
                              </a:rPr>
                              <m:t>.</m:t>
                            </m:r>
                            <m:r>
                              <a:rPr lang="en-US" sz="2400" b="0" i="1" smtClean="0">
                                <a:solidFill>
                                  <a:srgbClr val="FF0000"/>
                                </a:solidFill>
                                <a:latin typeface="Cambria Math" panose="02040503050406030204" pitchFamily="18" charset="0"/>
                              </a:rPr>
                              <m:t>8</m:t>
                            </m:r>
                          </m:num>
                          <m:den>
                            <m:r>
                              <a:rPr lang="en-US" sz="2400" b="0" i="1" smtClean="0">
                                <a:solidFill>
                                  <a:srgbClr val="FF0000"/>
                                </a:solidFill>
                                <a:latin typeface="Cambria Math" panose="02040503050406030204" pitchFamily="18" charset="0"/>
                              </a:rPr>
                              <m:t>47</m:t>
                            </m:r>
                            <m:r>
                              <a:rPr lang="en-US" sz="2400" b="0" i="1" smtClean="0">
                                <a:solidFill>
                                  <a:srgbClr val="FF0000"/>
                                </a:solidFill>
                                <a:latin typeface="Cambria Math" panose="02040503050406030204" pitchFamily="18" charset="0"/>
                              </a:rPr>
                              <m:t>.</m:t>
                            </m:r>
                            <m:r>
                              <a:rPr lang="en-US" sz="2400" b="0" i="1" smtClean="0">
                                <a:solidFill>
                                  <a:srgbClr val="FF0000"/>
                                </a:solidFill>
                                <a:latin typeface="Cambria Math" panose="02040503050406030204" pitchFamily="18" charset="0"/>
                              </a:rPr>
                              <m:t>2</m:t>
                            </m:r>
                          </m:den>
                        </m:f>
                      </m:e>
                    </m:d>
                    <m:r>
                      <a:rPr lang="en-US" sz="2400" b="0" i="1" smtClean="0">
                        <a:solidFill>
                          <a:srgbClr val="FF0000"/>
                        </a:solidFill>
                        <a:latin typeface="Cambria Math" panose="02040503050406030204" pitchFamily="18" charset="0"/>
                      </a:rPr>
                      <m:t>=</m:t>
                    </m:r>
                    <m:r>
                      <a:rPr lang="en-US" sz="2400" b="0" i="1" smtClean="0">
                        <a:solidFill>
                          <a:srgbClr val="FF0000"/>
                        </a:solidFill>
                        <a:latin typeface="Cambria Math" panose="02040503050406030204" pitchFamily="18" charset="0"/>
                      </a:rPr>
                      <m:t>3</m:t>
                    </m:r>
                    <m:r>
                      <a:rPr lang="en-US" sz="2400" b="0" i="1" smtClean="0">
                        <a:solidFill>
                          <a:srgbClr val="FF0000"/>
                        </a:solidFill>
                        <a:latin typeface="Cambria Math" panose="02040503050406030204" pitchFamily="18" charset="0"/>
                      </a:rPr>
                      <m:t>.</m:t>
                    </m:r>
                    <m:r>
                      <a:rPr lang="en-US" sz="2400" b="0" i="1" smtClean="0">
                        <a:solidFill>
                          <a:srgbClr val="FF0000"/>
                        </a:solidFill>
                        <a:latin typeface="Cambria Math" panose="02040503050406030204" pitchFamily="18" charset="0"/>
                      </a:rPr>
                      <m:t>7</m:t>
                    </m:r>
                    <m:r>
                      <a:rPr lang="en-US" sz="2400" b="0" i="1" smtClean="0">
                        <a:solidFill>
                          <a:srgbClr val="FF0000"/>
                        </a:solidFill>
                        <a:latin typeface="Cambria Math" panose="02040503050406030204" pitchFamily="18" charset="0"/>
                      </a:rPr>
                      <m:t>𝑐𝑚</m:t>
                    </m:r>
                  </m:oMath>
                </a14:m>
                <a:endParaRPr lang="en-US" sz="2400" dirty="0"/>
              </a:p>
              <a:p>
                <a:pPr algn="l" rtl="0"/>
                <a:endParaRPr lang="ar-IQ" dirty="0"/>
              </a:p>
            </p:txBody>
          </p:sp>
        </mc:Choice>
        <mc:Fallback xmlns="">
          <p:sp>
            <p:nvSpPr>
              <p:cNvPr id="4" name="Content Placeholder 3"/>
              <p:cNvSpPr>
                <a:spLocks noGrp="1" noRot="1" noChangeAspect="1" noMove="1" noResize="1" noEditPoints="1" noAdjustHandles="1" noChangeArrowheads="1" noChangeShapeType="1" noTextEdit="1"/>
              </p:cNvSpPr>
              <p:nvPr>
                <p:ph sz="half" idx="2"/>
              </p:nvPr>
            </p:nvSpPr>
            <p:spPr>
              <a:xfrm>
                <a:off x="680728" y="2062115"/>
                <a:ext cx="5368380" cy="3880773"/>
              </a:xfrm>
              <a:blipFill>
                <a:blip r:embed="rId2"/>
                <a:stretch>
                  <a:fillRect l="-909" t="-1256"/>
                </a:stretch>
              </a:blipFill>
            </p:spPr>
            <p:txBody>
              <a:bodyPr/>
              <a:lstStyle/>
              <a:p>
                <a:r>
                  <a:rPr lang="ar-IQ">
                    <a:noFill/>
                  </a:rPr>
                  <a:t> </a:t>
                </a:r>
              </a:p>
            </p:txBody>
          </p:sp>
        </mc:Fallback>
      </mc:AlternateContent>
    </p:spTree>
    <p:extLst>
      <p:ext uri="{BB962C8B-B14F-4D97-AF65-F5344CB8AC3E}">
        <p14:creationId xmlns:p14="http://schemas.microsoft.com/office/powerpoint/2010/main" val="123394959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1000"/>
                                        <p:tgtEl>
                                          <p:spTgt spid="4">
                                            <p:txEl>
                                              <p:pRg st="0" end="0"/>
                                            </p:txEl>
                                          </p:spTgt>
                                        </p:tgtEl>
                                      </p:cBhvr>
                                    </p:animEffect>
                                    <p:anim calcmode="lin" valueType="num">
                                      <p:cBhvr>
                                        <p:cTn id="22"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4">
                                            <p:txEl>
                                              <p:pRg st="1" end="1"/>
                                            </p:txEl>
                                          </p:spTgt>
                                        </p:tgtEl>
                                        <p:attrNameLst>
                                          <p:attrName>style.visibility</p:attrName>
                                        </p:attrNameLst>
                                      </p:cBhvr>
                                      <p:to>
                                        <p:strVal val="visible"/>
                                      </p:to>
                                    </p:set>
                                    <p:animEffect transition="in" filter="fade">
                                      <p:cBhvr>
                                        <p:cTn id="28" dur="1000"/>
                                        <p:tgtEl>
                                          <p:spTgt spid="4">
                                            <p:txEl>
                                              <p:pRg st="1" end="1"/>
                                            </p:txEl>
                                          </p:spTgt>
                                        </p:tgtEl>
                                      </p:cBhvr>
                                    </p:animEffect>
                                    <p:anim calcmode="lin" valueType="num">
                                      <p:cBhvr>
                                        <p:cTn id="29"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4">
                                            <p:txEl>
                                              <p:pRg st="4" end="4"/>
                                            </p:txEl>
                                          </p:spTgt>
                                        </p:tgtEl>
                                        <p:attrNameLst>
                                          <p:attrName>style.visibility</p:attrName>
                                        </p:attrNameLst>
                                      </p:cBhvr>
                                      <p:to>
                                        <p:strVal val="visible"/>
                                      </p:to>
                                    </p:set>
                                    <p:animEffect transition="in" filter="fade">
                                      <p:cBhvr>
                                        <p:cTn id="35" dur="1000"/>
                                        <p:tgtEl>
                                          <p:spTgt spid="4">
                                            <p:txEl>
                                              <p:pRg st="4" end="4"/>
                                            </p:txEl>
                                          </p:spTgt>
                                        </p:tgtEl>
                                      </p:cBhvr>
                                    </p:animEffect>
                                    <p:anim calcmode="lin" valueType="num">
                                      <p:cBhvr>
                                        <p:cTn id="36"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4">
                                            <p:txEl>
                                              <p:pRg st="5" end="5"/>
                                            </p:txEl>
                                          </p:spTgt>
                                        </p:tgtEl>
                                        <p:attrNameLst>
                                          <p:attrName>style.visibility</p:attrName>
                                        </p:attrNameLst>
                                      </p:cBhvr>
                                      <p:to>
                                        <p:strVal val="visible"/>
                                      </p:to>
                                    </p:set>
                                    <p:animEffect transition="in" filter="fade">
                                      <p:cBhvr>
                                        <p:cTn id="42" dur="1000"/>
                                        <p:tgtEl>
                                          <p:spTgt spid="4">
                                            <p:txEl>
                                              <p:pRg st="5" end="5"/>
                                            </p:txEl>
                                          </p:spTgt>
                                        </p:tgtEl>
                                      </p:cBhvr>
                                    </p:animEffect>
                                    <p:anim calcmode="lin" valueType="num">
                                      <p:cBhvr>
                                        <p:cTn id="43"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4">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Formation of type of precipitation</a:t>
            </a:r>
            <a:endParaRPr lang="ar-IQ"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79041556"/>
              </p:ext>
            </p:extLst>
          </p:nvPr>
        </p:nvGraphicFramePr>
        <p:xfrm>
          <a:off x="677863" y="1547446"/>
          <a:ext cx="8596312" cy="44945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6859544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graphicEl>
                                              <a:dgm id="{036A13EB-BEAF-46E6-A7DC-C660ED5FFE33}"/>
                                            </p:graphicEl>
                                          </p:spTgt>
                                        </p:tgtEl>
                                        <p:attrNameLst>
                                          <p:attrName>style.visibility</p:attrName>
                                        </p:attrNameLst>
                                      </p:cBhvr>
                                      <p:to>
                                        <p:strVal val="visible"/>
                                      </p:to>
                                    </p:set>
                                    <p:animEffect transition="in" filter="fade">
                                      <p:cBhvr>
                                        <p:cTn id="7" dur="500"/>
                                        <p:tgtEl>
                                          <p:spTgt spid="4">
                                            <p:graphicEl>
                                              <a:dgm id="{036A13EB-BEAF-46E6-A7DC-C660ED5FFE33}"/>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graphicEl>
                                              <a:dgm id="{79229803-D97A-43C7-96C4-D9B8A049FE47}"/>
                                            </p:graphicEl>
                                          </p:spTgt>
                                        </p:tgtEl>
                                        <p:attrNameLst>
                                          <p:attrName>style.visibility</p:attrName>
                                        </p:attrNameLst>
                                      </p:cBhvr>
                                      <p:to>
                                        <p:strVal val="visible"/>
                                      </p:to>
                                    </p:set>
                                    <p:animEffect transition="in" filter="fade">
                                      <p:cBhvr>
                                        <p:cTn id="12" dur="500"/>
                                        <p:tgtEl>
                                          <p:spTgt spid="4">
                                            <p:graphicEl>
                                              <a:dgm id="{79229803-D97A-43C7-96C4-D9B8A049FE47}"/>
                                            </p:graphic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
                                            <p:graphicEl>
                                              <a:dgm id="{56119596-C0D3-4E55-AE42-FC0F3D999A93}"/>
                                            </p:graphicEl>
                                          </p:spTgt>
                                        </p:tgtEl>
                                        <p:attrNameLst>
                                          <p:attrName>style.visibility</p:attrName>
                                        </p:attrNameLst>
                                      </p:cBhvr>
                                      <p:to>
                                        <p:strVal val="visible"/>
                                      </p:to>
                                    </p:set>
                                    <p:animEffect transition="in" filter="fade">
                                      <p:cBhvr>
                                        <p:cTn id="15" dur="500"/>
                                        <p:tgtEl>
                                          <p:spTgt spid="4">
                                            <p:graphicEl>
                                              <a:dgm id="{56119596-C0D3-4E55-AE42-FC0F3D999A93}"/>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4">
                                            <p:graphicEl>
                                              <a:dgm id="{B46879B0-614E-49ED-913D-9F3718583B3D}"/>
                                            </p:graphicEl>
                                          </p:spTgt>
                                        </p:tgtEl>
                                        <p:attrNameLst>
                                          <p:attrName>style.visibility</p:attrName>
                                        </p:attrNameLst>
                                      </p:cBhvr>
                                      <p:to>
                                        <p:strVal val="visible"/>
                                      </p:to>
                                    </p:set>
                                    <p:animEffect transition="in" filter="fade">
                                      <p:cBhvr>
                                        <p:cTn id="20" dur="500"/>
                                        <p:tgtEl>
                                          <p:spTgt spid="4">
                                            <p:graphicEl>
                                              <a:dgm id="{B46879B0-614E-49ED-913D-9F3718583B3D}"/>
                                            </p:graphic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
                                            <p:graphicEl>
                                              <a:dgm id="{22DE466B-C811-496F-B73C-8DB95E3B6C0E}"/>
                                            </p:graphicEl>
                                          </p:spTgt>
                                        </p:tgtEl>
                                        <p:attrNameLst>
                                          <p:attrName>style.visibility</p:attrName>
                                        </p:attrNameLst>
                                      </p:cBhvr>
                                      <p:to>
                                        <p:strVal val="visible"/>
                                      </p:to>
                                    </p:set>
                                    <p:animEffect transition="in" filter="fade">
                                      <p:cBhvr>
                                        <p:cTn id="23" dur="500"/>
                                        <p:tgtEl>
                                          <p:spTgt spid="4">
                                            <p:graphicEl>
                                              <a:dgm id="{22DE466B-C811-496F-B73C-8DB95E3B6C0E}"/>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4">
                                            <p:graphicEl>
                                              <a:dgm id="{A935A595-5900-4D35-BBAF-6998E919EF5B}"/>
                                            </p:graphicEl>
                                          </p:spTgt>
                                        </p:tgtEl>
                                        <p:attrNameLst>
                                          <p:attrName>style.visibility</p:attrName>
                                        </p:attrNameLst>
                                      </p:cBhvr>
                                      <p:to>
                                        <p:strVal val="visible"/>
                                      </p:to>
                                    </p:set>
                                    <p:animEffect transition="in" filter="fade">
                                      <p:cBhvr>
                                        <p:cTn id="28" dur="500"/>
                                        <p:tgtEl>
                                          <p:spTgt spid="4">
                                            <p:graphicEl>
                                              <a:dgm id="{A935A595-5900-4D35-BBAF-6998E919EF5B}"/>
                                            </p:graphic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
                                            <p:graphicEl>
                                              <a:dgm id="{D52A04A0-7257-44BF-B58C-3721837A60A5}"/>
                                            </p:graphicEl>
                                          </p:spTgt>
                                        </p:tgtEl>
                                        <p:attrNameLst>
                                          <p:attrName>style.visibility</p:attrName>
                                        </p:attrNameLst>
                                      </p:cBhvr>
                                      <p:to>
                                        <p:strVal val="visible"/>
                                      </p:to>
                                    </p:set>
                                    <p:animEffect transition="in" filter="fade">
                                      <p:cBhvr>
                                        <p:cTn id="31" dur="500"/>
                                        <p:tgtEl>
                                          <p:spTgt spid="4">
                                            <p:graphicEl>
                                              <a:dgm id="{D52A04A0-7257-44BF-B58C-3721837A60A5}"/>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lvlOne"/>
        </p:bldSub>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Cyclonic precipitation</a:t>
            </a:r>
            <a:endParaRPr lang="ar-IQ" dirty="0"/>
          </a:p>
        </p:txBody>
      </p:sp>
      <p:pic>
        <p:nvPicPr>
          <p:cNvPr id="5" name="Picture 4"/>
          <p:cNvPicPr/>
          <p:nvPr/>
        </p:nvPicPr>
        <p:blipFill>
          <a:blip r:embed="rId2" cstate="print">
            <a:extLst>
              <a:ext uri="{28A0092B-C50C-407E-A947-70E740481C1C}">
                <a14:useLocalDpi xmlns:a14="http://schemas.microsoft.com/office/drawing/2010/main" val="0"/>
              </a:ext>
            </a:extLst>
          </a:blip>
          <a:stretch>
            <a:fillRect/>
          </a:stretch>
        </p:blipFill>
        <p:spPr>
          <a:xfrm>
            <a:off x="1360271" y="1575582"/>
            <a:ext cx="7230794" cy="5050301"/>
          </a:xfrm>
          <a:prstGeom prst="rect">
            <a:avLst/>
          </a:prstGeom>
        </p:spPr>
      </p:pic>
    </p:spTree>
    <p:extLst>
      <p:ext uri="{BB962C8B-B14F-4D97-AF65-F5344CB8AC3E}">
        <p14:creationId xmlns:p14="http://schemas.microsoft.com/office/powerpoint/2010/main" val="16898097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12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Convective precipitation</a:t>
            </a:r>
            <a:endParaRPr lang="ar-IQ"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1613490" y="1463040"/>
            <a:ext cx="6724356" cy="5247250"/>
          </a:xfrm>
          <a:prstGeom prst="rect">
            <a:avLst/>
          </a:prstGeom>
        </p:spPr>
      </p:pic>
    </p:spTree>
    <p:extLst>
      <p:ext uri="{BB962C8B-B14F-4D97-AF65-F5344CB8AC3E}">
        <p14:creationId xmlns:p14="http://schemas.microsoft.com/office/powerpoint/2010/main" val="27933123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Orographic precipitation</a:t>
            </a:r>
            <a:endParaRPr lang="ar-IQ" dirty="0"/>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1055077" y="1139483"/>
            <a:ext cx="7891975" cy="5718517"/>
          </a:xfrm>
          <a:prstGeom prst="rect">
            <a:avLst/>
          </a:prstGeom>
        </p:spPr>
      </p:pic>
    </p:spTree>
    <p:extLst>
      <p:ext uri="{BB962C8B-B14F-4D97-AF65-F5344CB8AC3E}">
        <p14:creationId xmlns:p14="http://schemas.microsoft.com/office/powerpoint/2010/main" val="12783605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83102"/>
          </a:xfrm>
        </p:spPr>
        <p:txBody>
          <a:bodyPr>
            <a:normAutofit/>
          </a:bodyPr>
          <a:lstStyle/>
          <a:p>
            <a:pPr algn="ctr" rtl="0"/>
            <a:r>
              <a:rPr lang="en-US" sz="4000" dirty="0"/>
              <a:t>Measurement of precipitation</a:t>
            </a:r>
            <a:endParaRPr lang="ar-IQ" sz="40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028980581"/>
              </p:ext>
            </p:extLst>
          </p:nvPr>
        </p:nvGraphicFramePr>
        <p:xfrm>
          <a:off x="677862" y="1392702"/>
          <a:ext cx="9000709" cy="46493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4756671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8" fill="hold" grpId="0" nodeType="clickEffect">
                                  <p:stCondLst>
                                    <p:cond delay="0"/>
                                  </p:stCondLst>
                                  <p:childTnLst>
                                    <p:set>
                                      <p:cBhvr>
                                        <p:cTn id="6" dur="1" fill="hold">
                                          <p:stCondLst>
                                            <p:cond delay="0"/>
                                          </p:stCondLst>
                                        </p:cTn>
                                        <p:tgtEl>
                                          <p:spTgt spid="4">
                                            <p:graphicEl>
                                              <a:dgm id="{6E4E4A82-5AF3-412D-8941-9B0083A067FE}"/>
                                            </p:graphicEl>
                                          </p:spTgt>
                                        </p:tgtEl>
                                        <p:attrNameLst>
                                          <p:attrName>style.visibility</p:attrName>
                                        </p:attrNameLst>
                                      </p:cBhvr>
                                      <p:to>
                                        <p:strVal val="visible"/>
                                      </p:to>
                                    </p:set>
                                    <p:animEffect transition="in" filter="wheel(8)">
                                      <p:cBhvr>
                                        <p:cTn id="7" dur="750"/>
                                        <p:tgtEl>
                                          <p:spTgt spid="4">
                                            <p:graphicEl>
                                              <a:dgm id="{6E4E4A82-5AF3-412D-8941-9B0083A067FE}"/>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8" fill="hold" grpId="0" nodeType="clickEffect">
                                  <p:stCondLst>
                                    <p:cond delay="0"/>
                                  </p:stCondLst>
                                  <p:childTnLst>
                                    <p:set>
                                      <p:cBhvr>
                                        <p:cTn id="11" dur="1" fill="hold">
                                          <p:stCondLst>
                                            <p:cond delay="0"/>
                                          </p:stCondLst>
                                        </p:cTn>
                                        <p:tgtEl>
                                          <p:spTgt spid="4">
                                            <p:graphicEl>
                                              <a:dgm id="{2FF707BC-EFC1-4EBF-960E-30F6B2F8CF54}"/>
                                            </p:graphicEl>
                                          </p:spTgt>
                                        </p:tgtEl>
                                        <p:attrNameLst>
                                          <p:attrName>style.visibility</p:attrName>
                                        </p:attrNameLst>
                                      </p:cBhvr>
                                      <p:to>
                                        <p:strVal val="visible"/>
                                      </p:to>
                                    </p:set>
                                    <p:animEffect transition="in" filter="wheel(8)">
                                      <p:cBhvr>
                                        <p:cTn id="12" dur="750"/>
                                        <p:tgtEl>
                                          <p:spTgt spid="4">
                                            <p:graphicEl>
                                              <a:dgm id="{2FF707BC-EFC1-4EBF-960E-30F6B2F8CF54}"/>
                                            </p:graphicEl>
                                          </p:spTgt>
                                        </p:tgtEl>
                                      </p:cBhvr>
                                    </p:animEffect>
                                  </p:childTnLst>
                                </p:cTn>
                              </p:par>
                              <p:par>
                                <p:cTn id="13" presetID="21" presetClass="entr" presetSubtype="8" fill="hold" grpId="0" nodeType="withEffect">
                                  <p:stCondLst>
                                    <p:cond delay="0"/>
                                  </p:stCondLst>
                                  <p:childTnLst>
                                    <p:set>
                                      <p:cBhvr>
                                        <p:cTn id="14" dur="1" fill="hold">
                                          <p:stCondLst>
                                            <p:cond delay="0"/>
                                          </p:stCondLst>
                                        </p:cTn>
                                        <p:tgtEl>
                                          <p:spTgt spid="4">
                                            <p:graphicEl>
                                              <a:dgm id="{CC6FA6B5-3B5A-4458-AED8-8B7765784548}"/>
                                            </p:graphicEl>
                                          </p:spTgt>
                                        </p:tgtEl>
                                        <p:attrNameLst>
                                          <p:attrName>style.visibility</p:attrName>
                                        </p:attrNameLst>
                                      </p:cBhvr>
                                      <p:to>
                                        <p:strVal val="visible"/>
                                      </p:to>
                                    </p:set>
                                    <p:animEffect transition="in" filter="wheel(8)">
                                      <p:cBhvr>
                                        <p:cTn id="15" dur="750"/>
                                        <p:tgtEl>
                                          <p:spTgt spid="4">
                                            <p:graphicEl>
                                              <a:dgm id="{CC6FA6B5-3B5A-4458-AED8-8B7765784548}"/>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21" presetClass="entr" presetSubtype="8" fill="hold" grpId="0" nodeType="clickEffect">
                                  <p:stCondLst>
                                    <p:cond delay="0"/>
                                  </p:stCondLst>
                                  <p:childTnLst>
                                    <p:set>
                                      <p:cBhvr>
                                        <p:cTn id="19" dur="1" fill="hold">
                                          <p:stCondLst>
                                            <p:cond delay="0"/>
                                          </p:stCondLst>
                                        </p:cTn>
                                        <p:tgtEl>
                                          <p:spTgt spid="4">
                                            <p:graphicEl>
                                              <a:dgm id="{DCA52F79-A1C7-460B-B955-A2AA16D755AE}"/>
                                            </p:graphicEl>
                                          </p:spTgt>
                                        </p:tgtEl>
                                        <p:attrNameLst>
                                          <p:attrName>style.visibility</p:attrName>
                                        </p:attrNameLst>
                                      </p:cBhvr>
                                      <p:to>
                                        <p:strVal val="visible"/>
                                      </p:to>
                                    </p:set>
                                    <p:animEffect transition="in" filter="wheel(8)">
                                      <p:cBhvr>
                                        <p:cTn id="20" dur="750"/>
                                        <p:tgtEl>
                                          <p:spTgt spid="4">
                                            <p:graphicEl>
                                              <a:dgm id="{DCA52F79-A1C7-460B-B955-A2AA16D755AE}"/>
                                            </p:graphicEl>
                                          </p:spTgt>
                                        </p:tgtEl>
                                      </p:cBhvr>
                                    </p:animEffect>
                                  </p:childTnLst>
                                </p:cTn>
                              </p:par>
                              <p:par>
                                <p:cTn id="21" presetID="21" presetClass="entr" presetSubtype="8" fill="hold" grpId="0" nodeType="withEffect">
                                  <p:stCondLst>
                                    <p:cond delay="0"/>
                                  </p:stCondLst>
                                  <p:childTnLst>
                                    <p:set>
                                      <p:cBhvr>
                                        <p:cTn id="22" dur="1" fill="hold">
                                          <p:stCondLst>
                                            <p:cond delay="0"/>
                                          </p:stCondLst>
                                        </p:cTn>
                                        <p:tgtEl>
                                          <p:spTgt spid="4">
                                            <p:graphicEl>
                                              <a:dgm id="{A4070F53-A986-41BC-9C37-E5BEBBBC9D4F}"/>
                                            </p:graphicEl>
                                          </p:spTgt>
                                        </p:tgtEl>
                                        <p:attrNameLst>
                                          <p:attrName>style.visibility</p:attrName>
                                        </p:attrNameLst>
                                      </p:cBhvr>
                                      <p:to>
                                        <p:strVal val="visible"/>
                                      </p:to>
                                    </p:set>
                                    <p:animEffect transition="in" filter="wheel(8)">
                                      <p:cBhvr>
                                        <p:cTn id="23" dur="750"/>
                                        <p:tgtEl>
                                          <p:spTgt spid="4">
                                            <p:graphicEl>
                                              <a:dgm id="{A4070F53-A986-41BC-9C37-E5BEBBBC9D4F}"/>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21" presetClass="entr" presetSubtype="8" fill="hold" grpId="0" nodeType="clickEffect">
                                  <p:stCondLst>
                                    <p:cond delay="0"/>
                                  </p:stCondLst>
                                  <p:childTnLst>
                                    <p:set>
                                      <p:cBhvr>
                                        <p:cTn id="27" dur="1" fill="hold">
                                          <p:stCondLst>
                                            <p:cond delay="0"/>
                                          </p:stCondLst>
                                        </p:cTn>
                                        <p:tgtEl>
                                          <p:spTgt spid="4">
                                            <p:graphicEl>
                                              <a:dgm id="{A96ABC15-D6F4-4F74-963F-F27A820E1F2F}"/>
                                            </p:graphicEl>
                                          </p:spTgt>
                                        </p:tgtEl>
                                        <p:attrNameLst>
                                          <p:attrName>style.visibility</p:attrName>
                                        </p:attrNameLst>
                                      </p:cBhvr>
                                      <p:to>
                                        <p:strVal val="visible"/>
                                      </p:to>
                                    </p:set>
                                    <p:animEffect transition="in" filter="wheel(8)">
                                      <p:cBhvr>
                                        <p:cTn id="28" dur="750"/>
                                        <p:tgtEl>
                                          <p:spTgt spid="4">
                                            <p:graphicEl>
                                              <a:dgm id="{A96ABC15-D6F4-4F74-963F-F27A820E1F2F}"/>
                                            </p:graphicEl>
                                          </p:spTgt>
                                        </p:tgtEl>
                                      </p:cBhvr>
                                    </p:animEffect>
                                  </p:childTnLst>
                                </p:cTn>
                              </p:par>
                              <p:par>
                                <p:cTn id="29" presetID="21" presetClass="entr" presetSubtype="8" fill="hold" grpId="0" nodeType="withEffect">
                                  <p:stCondLst>
                                    <p:cond delay="0"/>
                                  </p:stCondLst>
                                  <p:childTnLst>
                                    <p:set>
                                      <p:cBhvr>
                                        <p:cTn id="30" dur="1" fill="hold">
                                          <p:stCondLst>
                                            <p:cond delay="0"/>
                                          </p:stCondLst>
                                        </p:cTn>
                                        <p:tgtEl>
                                          <p:spTgt spid="4">
                                            <p:graphicEl>
                                              <a:dgm id="{67022722-28F6-45DA-BDC1-7CFF19878309}"/>
                                            </p:graphicEl>
                                          </p:spTgt>
                                        </p:tgtEl>
                                        <p:attrNameLst>
                                          <p:attrName>style.visibility</p:attrName>
                                        </p:attrNameLst>
                                      </p:cBhvr>
                                      <p:to>
                                        <p:strVal val="visible"/>
                                      </p:to>
                                    </p:set>
                                    <p:animEffect transition="in" filter="wheel(8)">
                                      <p:cBhvr>
                                        <p:cTn id="31" dur="750"/>
                                        <p:tgtEl>
                                          <p:spTgt spid="4">
                                            <p:graphicEl>
                                              <a:dgm id="{67022722-28F6-45DA-BDC1-7CFF19878309}"/>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lvlOne"/>
        </p:bldSub>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standard 8" gage</a:t>
            </a:r>
            <a:endParaRPr lang="ar-IQ" dirty="0"/>
          </a:p>
        </p:txBody>
      </p:sp>
      <mc:AlternateContent xmlns:mc="http://schemas.openxmlformats.org/markup-compatibility/2006" xmlns:a14="http://schemas.microsoft.com/office/drawing/2010/main">
        <mc:Choice Requires="a14">
          <p:sp>
            <p:nvSpPr>
              <p:cNvPr id="8" name="Content Placeholder 7"/>
              <p:cNvSpPr>
                <a:spLocks noGrp="1"/>
              </p:cNvSpPr>
              <p:nvPr>
                <p:ph sz="half" idx="1"/>
              </p:nvPr>
            </p:nvSpPr>
            <p:spPr>
              <a:xfrm>
                <a:off x="677334" y="1434904"/>
                <a:ext cx="4184035" cy="5219113"/>
              </a:xfrm>
            </p:spPr>
            <p:txBody>
              <a:bodyPr>
                <a:normAutofit/>
              </a:bodyPr>
              <a:lstStyle/>
              <a:p>
                <a:pPr algn="l" rtl="0"/>
                <a:r>
                  <a:rPr lang="en-US" dirty="0"/>
                  <a:t>Rain pass from the collector into a cylindrical measuring tube inside the overflow can. The measuring tube has a cross-sectional area one-tenth that collector that of collector so that 0.1-in rainfall will fill the tube to a depth of 1-in.</a:t>
                </a:r>
              </a:p>
              <a:p>
                <a:pPr algn="l" rtl="0"/>
                <a14:m>
                  <m:oMath xmlns:m="http://schemas.openxmlformats.org/officeDocument/2006/math">
                    <m:r>
                      <a:rPr lang="en-US" i="1">
                        <a:latin typeface="Cambria Math" panose="02040503050406030204" pitchFamily="18" charset="0"/>
                      </a:rPr>
                      <m:t>𝑉</m:t>
                    </m:r>
                    <m:r>
                      <a:rPr lang="en-US" i="1">
                        <a:latin typeface="Cambria Math" panose="02040503050406030204" pitchFamily="18" charset="0"/>
                      </a:rPr>
                      <m:t>=</m:t>
                    </m:r>
                    <m:r>
                      <a:rPr lang="en-US" i="1">
                        <a:latin typeface="Cambria Math" panose="02040503050406030204" pitchFamily="18" charset="0"/>
                      </a:rPr>
                      <m:t>𝐴</m:t>
                    </m:r>
                    <m:r>
                      <a:rPr lang="en-US" i="1">
                        <a:latin typeface="Cambria Math" panose="02040503050406030204" pitchFamily="18" charset="0"/>
                      </a:rPr>
                      <m:t>∗</m:t>
                    </m:r>
                    <m:r>
                      <a:rPr lang="en-US" i="1">
                        <a:latin typeface="Cambria Math" panose="02040503050406030204" pitchFamily="18" charset="0"/>
                      </a:rPr>
                      <m:t>𝐻</m:t>
                    </m:r>
                  </m:oMath>
                </a14:m>
                <a:endParaRPr lang="en-US" dirty="0"/>
              </a:p>
              <a:p>
                <a:pPr algn="l" rtl="0"/>
                <a14:m>
                  <m:oMath xmlns:m="http://schemas.openxmlformats.org/officeDocument/2006/math">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𝜋</m:t>
                        </m:r>
                      </m:num>
                      <m:den>
                        <m:r>
                          <a:rPr lang="en-US" i="1">
                            <a:latin typeface="Cambria Math" panose="02040503050406030204" pitchFamily="18" charset="0"/>
                          </a:rPr>
                          <m:t>4</m:t>
                        </m:r>
                      </m:den>
                    </m:f>
                    <m:sSup>
                      <m:sSupPr>
                        <m:ctrlPr>
                          <a:rPr lang="en-US" i="1">
                            <a:latin typeface="Cambria Math" panose="02040503050406030204" pitchFamily="18" charset="0"/>
                          </a:rPr>
                        </m:ctrlPr>
                      </m:sSupPr>
                      <m:e>
                        <m:r>
                          <a:rPr lang="en-US" i="1">
                            <a:latin typeface="Cambria Math" panose="02040503050406030204" pitchFamily="18" charset="0"/>
                          </a:rPr>
                          <m:t>𝐷</m:t>
                        </m:r>
                      </m:e>
                      <m:sup>
                        <m:r>
                          <a:rPr lang="en-US" i="1">
                            <a:latin typeface="Cambria Math" panose="02040503050406030204" pitchFamily="18" charset="0"/>
                          </a:rPr>
                          <m:t>2</m:t>
                        </m:r>
                      </m:sup>
                    </m:sSup>
                    <m:r>
                      <a:rPr lang="en-US" i="1">
                        <a:latin typeface="Cambria Math" panose="02040503050406030204" pitchFamily="18" charset="0"/>
                      </a:rPr>
                      <m:t>∗</m:t>
                    </m:r>
                    <m:r>
                      <a:rPr lang="en-US" i="1">
                        <a:latin typeface="Cambria Math" panose="02040503050406030204" pitchFamily="18" charset="0"/>
                      </a:rPr>
                      <m:t>1</m:t>
                    </m:r>
                    <m:r>
                      <a:rPr lang="en-US" i="1">
                        <a:latin typeface="Cambria Math" panose="02040503050406030204" pitchFamily="18" charset="0"/>
                      </a:rPr>
                      <m:t>…………</m:t>
                    </m:r>
                    <m:r>
                      <a:rPr lang="en-US" i="1">
                        <a:latin typeface="Cambria Math" panose="02040503050406030204" pitchFamily="18" charset="0"/>
                      </a:rPr>
                      <m:t>𝑓𝑜𝑟</m:t>
                    </m:r>
                    <m:r>
                      <a:rPr lang="en-US" i="1">
                        <a:latin typeface="Cambria Math" panose="02040503050406030204" pitchFamily="18" charset="0"/>
                      </a:rPr>
                      <m:t> </m:t>
                    </m:r>
                    <m:r>
                      <a:rPr lang="en-US" i="1">
                        <a:latin typeface="Cambria Math" panose="02040503050406030204" pitchFamily="18" charset="0"/>
                      </a:rPr>
                      <m:t>𝑡</m:t>
                    </m:r>
                    <m:r>
                      <a:rPr lang="en-US" i="1">
                        <a:latin typeface="Cambria Math" panose="02040503050406030204" pitchFamily="18" charset="0"/>
                      </a:rPr>
                      <m:t>h</m:t>
                    </m:r>
                    <m:r>
                      <a:rPr lang="en-US" i="1">
                        <a:latin typeface="Cambria Math" panose="02040503050406030204" pitchFamily="18" charset="0"/>
                      </a:rPr>
                      <m:t>𝑒</m:t>
                    </m:r>
                    <m:r>
                      <a:rPr lang="en-US" i="1">
                        <a:latin typeface="Cambria Math" panose="02040503050406030204" pitchFamily="18" charset="0"/>
                      </a:rPr>
                      <m:t> </m:t>
                    </m:r>
                    <m:r>
                      <a:rPr lang="en-US" i="1">
                        <a:latin typeface="Cambria Math" panose="02040503050406030204" pitchFamily="18" charset="0"/>
                      </a:rPr>
                      <m:t>𝑐𝑜𝑙𝑙𝑒𝑐𝑡𝑜𝑟</m:t>
                    </m:r>
                  </m:oMath>
                </a14:m>
                <a:endParaRPr lang="en-US" dirty="0"/>
              </a:p>
              <a:p>
                <a:pPr algn="l" rtl="0"/>
                <a14:m>
                  <m:oMath xmlns:m="http://schemas.openxmlformats.org/officeDocument/2006/math">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𝜋</m:t>
                        </m:r>
                      </m:num>
                      <m:den>
                        <m:r>
                          <a:rPr lang="en-US" i="1">
                            <a:latin typeface="Cambria Math" panose="02040503050406030204" pitchFamily="18" charset="0"/>
                          </a:rPr>
                          <m:t>4</m:t>
                        </m:r>
                      </m:den>
                    </m:f>
                    <m:sSup>
                      <m:sSupPr>
                        <m:ctrlPr>
                          <a:rPr lang="en-US" i="1">
                            <a:latin typeface="Cambria Math" panose="02040503050406030204" pitchFamily="18" charset="0"/>
                          </a:rPr>
                        </m:ctrlPr>
                      </m:sSupPr>
                      <m:e>
                        <m:r>
                          <a:rPr lang="en-US" i="1">
                            <a:latin typeface="Cambria Math" panose="02040503050406030204" pitchFamily="18" charset="0"/>
                          </a:rPr>
                          <m:t>𝑑</m:t>
                        </m:r>
                      </m:e>
                      <m:sup>
                        <m:r>
                          <a:rPr lang="en-US" i="1">
                            <a:latin typeface="Cambria Math" panose="02040503050406030204" pitchFamily="18" charset="0"/>
                          </a:rPr>
                          <m:t>2</m:t>
                        </m:r>
                      </m:sup>
                    </m:sSup>
                    <m:r>
                      <a:rPr lang="en-US" i="1">
                        <a:latin typeface="Cambria Math" panose="02040503050406030204" pitchFamily="18" charset="0"/>
                      </a:rPr>
                      <m:t>∗</m:t>
                    </m:r>
                    <m:r>
                      <a:rPr lang="en-US" i="1">
                        <a:latin typeface="Cambria Math" panose="02040503050406030204" pitchFamily="18" charset="0"/>
                      </a:rPr>
                      <m:t>10</m:t>
                    </m:r>
                    <m:r>
                      <a:rPr lang="en-US" b="0" i="1" smtClean="0">
                        <a:latin typeface="Cambria Math" panose="02040503050406030204" pitchFamily="18" charset="0"/>
                      </a:rPr>
                      <m:t>  </m:t>
                    </m:r>
                    <m:r>
                      <a:rPr lang="en-US" i="1">
                        <a:latin typeface="Cambria Math" panose="02040503050406030204" pitchFamily="18" charset="0"/>
                      </a:rPr>
                      <m:t>𝑓𝑜𝑟</m:t>
                    </m:r>
                    <m:r>
                      <a:rPr lang="en-US" i="1">
                        <a:latin typeface="Cambria Math" panose="02040503050406030204" pitchFamily="18" charset="0"/>
                      </a:rPr>
                      <m:t> </m:t>
                    </m:r>
                    <m:r>
                      <a:rPr lang="en-US" i="1">
                        <a:latin typeface="Cambria Math" panose="02040503050406030204" pitchFamily="18" charset="0"/>
                      </a:rPr>
                      <m:t>𝑡</m:t>
                    </m:r>
                    <m:r>
                      <a:rPr lang="en-US" i="1">
                        <a:latin typeface="Cambria Math" panose="02040503050406030204" pitchFamily="18" charset="0"/>
                      </a:rPr>
                      <m:t>h</m:t>
                    </m:r>
                    <m:r>
                      <a:rPr lang="en-US" i="1">
                        <a:latin typeface="Cambria Math" panose="02040503050406030204" pitchFamily="18" charset="0"/>
                      </a:rPr>
                      <m:t>𝑒</m:t>
                    </m:r>
                    <m:r>
                      <a:rPr lang="en-US" i="1">
                        <a:latin typeface="Cambria Math" panose="02040503050406030204" pitchFamily="18" charset="0"/>
                      </a:rPr>
                      <m:t> </m:t>
                    </m:r>
                    <m:r>
                      <a:rPr lang="en-US" i="1">
                        <a:latin typeface="Cambria Math" panose="02040503050406030204" pitchFamily="18" charset="0"/>
                      </a:rPr>
                      <m:t>𝑚𝑒𝑎𝑠𝑢𝑟𝑖𝑛𝑔</m:t>
                    </m:r>
                    <m:r>
                      <a:rPr lang="en-US" i="1">
                        <a:latin typeface="Cambria Math" panose="02040503050406030204" pitchFamily="18" charset="0"/>
                      </a:rPr>
                      <m:t> </m:t>
                    </m:r>
                    <m:r>
                      <a:rPr lang="en-US" i="1">
                        <a:latin typeface="Cambria Math" panose="02040503050406030204" pitchFamily="18" charset="0"/>
                      </a:rPr>
                      <m:t>𝑡𝑢𝑏𝑒</m:t>
                    </m:r>
                  </m:oMath>
                </a14:m>
                <a:endParaRPr lang="en-US" dirty="0"/>
              </a:p>
              <a:p>
                <a:pPr algn="l" rtl="0"/>
                <a:r>
                  <a:rPr lang="en-US" dirty="0"/>
                  <a:t>To find the diameter of measuring tube this form can be used.</a:t>
                </a:r>
              </a:p>
              <a:p>
                <a:pPr algn="l" rtl="0"/>
                <a14:m>
                  <m:oMath xmlns:m="http://schemas.openxmlformats.org/officeDocument/2006/math">
                    <m:r>
                      <a:rPr lang="en-US" i="1">
                        <a:latin typeface="Cambria Math" panose="02040503050406030204" pitchFamily="18" charset="0"/>
                      </a:rPr>
                      <m:t>𝑑</m:t>
                    </m:r>
                    <m:r>
                      <a:rPr lang="en-US" i="1">
                        <a:latin typeface="Cambria Math" panose="02040503050406030204" pitchFamily="18" charset="0"/>
                      </a:rPr>
                      <m:t>=</m:t>
                    </m:r>
                    <m:f>
                      <m:fPr>
                        <m:ctrlPr>
                          <a:rPr lang="en-US" i="1">
                            <a:latin typeface="Cambria Math" panose="02040503050406030204" pitchFamily="18" charset="0"/>
                          </a:rPr>
                        </m:ctrlPr>
                      </m:fPr>
                      <m:num>
                        <m:sSup>
                          <m:sSupPr>
                            <m:ctrlPr>
                              <a:rPr lang="en-US" i="1">
                                <a:latin typeface="Cambria Math" panose="02040503050406030204" pitchFamily="18" charset="0"/>
                              </a:rPr>
                            </m:ctrlPr>
                          </m:sSupPr>
                          <m:e>
                            <m:r>
                              <a:rPr lang="en-US" i="1">
                                <a:latin typeface="Cambria Math" panose="02040503050406030204" pitchFamily="18" charset="0"/>
                              </a:rPr>
                              <m:t>𝐷</m:t>
                            </m:r>
                          </m:e>
                          <m:sup>
                            <m:r>
                              <a:rPr lang="en-US" i="1">
                                <a:latin typeface="Cambria Math" panose="02040503050406030204" pitchFamily="18" charset="0"/>
                              </a:rPr>
                              <m:t>2</m:t>
                            </m:r>
                          </m:sup>
                        </m:sSup>
                      </m:num>
                      <m:den>
                        <m:r>
                          <a:rPr lang="en-US" i="1">
                            <a:latin typeface="Cambria Math" panose="02040503050406030204" pitchFamily="18" charset="0"/>
                          </a:rPr>
                          <m:t>10</m:t>
                        </m:r>
                      </m:den>
                    </m:f>
                  </m:oMath>
                </a14:m>
                <a:endParaRPr lang="en-US" dirty="0"/>
              </a:p>
            </p:txBody>
          </p:sp>
        </mc:Choice>
        <mc:Fallback xmlns="">
          <p:sp>
            <p:nvSpPr>
              <p:cNvPr id="8" name="Content Placeholder 7"/>
              <p:cNvSpPr>
                <a:spLocks noGrp="1" noRot="1" noChangeAspect="1" noMove="1" noResize="1" noEditPoints="1" noAdjustHandles="1" noChangeArrowheads="1" noChangeShapeType="1" noTextEdit="1"/>
              </p:cNvSpPr>
              <p:nvPr>
                <p:ph sz="half" idx="1"/>
              </p:nvPr>
            </p:nvSpPr>
            <p:spPr>
              <a:xfrm>
                <a:off x="677334" y="1434904"/>
                <a:ext cx="4184035" cy="5219113"/>
              </a:xfrm>
              <a:blipFill>
                <a:blip r:embed="rId2"/>
                <a:stretch>
                  <a:fillRect l="-292" t="-700" r="-1458"/>
                </a:stretch>
              </a:blipFill>
            </p:spPr>
            <p:txBody>
              <a:bodyPr/>
              <a:lstStyle/>
              <a:p>
                <a:r>
                  <a:rPr lang="ar-IQ">
                    <a:noFill/>
                  </a:rPr>
                  <a:t> </a:t>
                </a:r>
              </a:p>
            </p:txBody>
          </p:sp>
        </mc:Fallback>
      </mc:AlternateContent>
      <p:pic>
        <p:nvPicPr>
          <p:cNvPr id="10" name="Picture 9"/>
          <p:cNvPicPr/>
          <p:nvPr/>
        </p:nvPicPr>
        <p:blipFill>
          <a:blip r:embed="rId3">
            <a:extLst>
              <a:ext uri="{28A0092B-C50C-407E-A947-70E740481C1C}">
                <a14:useLocalDpi xmlns:a14="http://schemas.microsoft.com/office/drawing/2010/main" val="0"/>
              </a:ext>
            </a:extLst>
          </a:blip>
          <a:stretch>
            <a:fillRect/>
          </a:stretch>
        </p:blipFill>
        <p:spPr>
          <a:xfrm>
            <a:off x="5458263" y="283892"/>
            <a:ext cx="2111851" cy="2916507"/>
          </a:xfrm>
          <a:prstGeom prst="rect">
            <a:avLst/>
          </a:prstGeom>
        </p:spPr>
      </p:pic>
      <p:pic>
        <p:nvPicPr>
          <p:cNvPr id="11" name="Picture 10"/>
          <p:cNvPicPr/>
          <p:nvPr/>
        </p:nvPicPr>
        <p:blipFill>
          <a:blip r:embed="rId4" cstate="print">
            <a:extLst>
              <a:ext uri="{28A0092B-C50C-407E-A947-70E740481C1C}">
                <a14:useLocalDpi xmlns:a14="http://schemas.microsoft.com/office/drawing/2010/main" val="0"/>
              </a:ext>
            </a:extLst>
          </a:blip>
          <a:stretch>
            <a:fillRect/>
          </a:stretch>
        </p:blipFill>
        <p:spPr>
          <a:xfrm>
            <a:off x="7812153" y="283892"/>
            <a:ext cx="2058743" cy="2916507"/>
          </a:xfrm>
          <a:prstGeom prst="rect">
            <a:avLst/>
          </a:prstGeom>
        </p:spPr>
      </p:pic>
      <p:pic>
        <p:nvPicPr>
          <p:cNvPr id="12" name="Picture 11"/>
          <p:cNvPicPr/>
          <p:nvPr/>
        </p:nvPicPr>
        <p:blipFill>
          <a:blip r:embed="rId5" cstate="print">
            <a:extLst>
              <a:ext uri="{28A0092B-C50C-407E-A947-70E740481C1C}">
                <a14:useLocalDpi xmlns:a14="http://schemas.microsoft.com/office/drawing/2010/main" val="0"/>
              </a:ext>
            </a:extLst>
          </a:blip>
          <a:stretch>
            <a:fillRect/>
          </a:stretch>
        </p:blipFill>
        <p:spPr>
          <a:xfrm>
            <a:off x="5458263" y="3385430"/>
            <a:ext cx="4412633" cy="3127910"/>
          </a:xfrm>
          <a:prstGeom prst="rect">
            <a:avLst/>
          </a:prstGeom>
        </p:spPr>
      </p:pic>
    </p:spTree>
    <p:extLst>
      <p:ext uri="{BB962C8B-B14F-4D97-AF65-F5344CB8AC3E}">
        <p14:creationId xmlns:p14="http://schemas.microsoft.com/office/powerpoint/2010/main" val="3318471148"/>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8">
                                            <p:txEl>
                                              <p:pRg st="0" end="0"/>
                                            </p:txEl>
                                          </p:spTgt>
                                        </p:tgtEl>
                                        <p:attrNameLst>
                                          <p:attrName>style.visibility</p:attrName>
                                        </p:attrNameLst>
                                      </p:cBhvr>
                                      <p:to>
                                        <p:strVal val="visible"/>
                                      </p:to>
                                    </p:set>
                                    <p:animEffect transition="in" filter="fade">
                                      <p:cBhvr>
                                        <p:cTn id="14" dur="500"/>
                                        <p:tgtEl>
                                          <p:spTgt spid="8">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8">
                                            <p:txEl>
                                              <p:pRg st="1" end="1"/>
                                            </p:txEl>
                                          </p:spTgt>
                                        </p:tgtEl>
                                        <p:attrNameLst>
                                          <p:attrName>style.visibility</p:attrName>
                                        </p:attrNameLst>
                                      </p:cBhvr>
                                      <p:to>
                                        <p:strVal val="visible"/>
                                      </p:to>
                                    </p:set>
                                    <p:animEffect transition="in" filter="fade">
                                      <p:cBhvr>
                                        <p:cTn id="19" dur="500"/>
                                        <p:tgtEl>
                                          <p:spTgt spid="8">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8">
                                            <p:txEl>
                                              <p:pRg st="2" end="2"/>
                                            </p:txEl>
                                          </p:spTgt>
                                        </p:tgtEl>
                                        <p:attrNameLst>
                                          <p:attrName>style.visibility</p:attrName>
                                        </p:attrNameLst>
                                      </p:cBhvr>
                                      <p:to>
                                        <p:strVal val="visible"/>
                                      </p:to>
                                    </p:set>
                                    <p:animEffect transition="in" filter="fade">
                                      <p:cBhvr>
                                        <p:cTn id="24" dur="500"/>
                                        <p:tgtEl>
                                          <p:spTgt spid="8">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8">
                                            <p:txEl>
                                              <p:pRg st="3" end="3"/>
                                            </p:txEl>
                                          </p:spTgt>
                                        </p:tgtEl>
                                        <p:attrNameLst>
                                          <p:attrName>style.visibility</p:attrName>
                                        </p:attrNameLst>
                                      </p:cBhvr>
                                      <p:to>
                                        <p:strVal val="visible"/>
                                      </p:to>
                                    </p:set>
                                    <p:animEffect transition="in" filter="fade">
                                      <p:cBhvr>
                                        <p:cTn id="29" dur="500"/>
                                        <p:tgtEl>
                                          <p:spTgt spid="8">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8">
                                            <p:txEl>
                                              <p:pRg st="4" end="4"/>
                                            </p:txEl>
                                          </p:spTgt>
                                        </p:tgtEl>
                                        <p:attrNameLst>
                                          <p:attrName>style.visibility</p:attrName>
                                        </p:attrNameLst>
                                      </p:cBhvr>
                                      <p:to>
                                        <p:strVal val="visible"/>
                                      </p:to>
                                    </p:set>
                                    <p:animEffect transition="in" filter="fade">
                                      <p:cBhvr>
                                        <p:cTn id="34" dur="500"/>
                                        <p:tgtEl>
                                          <p:spTgt spid="8">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txEl>
                                              <p:pRg st="5" end="5"/>
                                            </p:txEl>
                                          </p:spTgt>
                                        </p:tgtEl>
                                        <p:attrNameLst>
                                          <p:attrName>style.visibility</p:attrName>
                                        </p:attrNameLst>
                                      </p:cBhvr>
                                      <p:to>
                                        <p:strVal val="visible"/>
                                      </p:to>
                                    </p:set>
                                    <p:animEffect transition="in" filter="fade">
                                      <p:cBhvr>
                                        <p:cTn id="39" dur="500"/>
                                        <p:tgtEl>
                                          <p:spTgt spid="8">
                                            <p:txEl>
                                              <p:pRg st="5" end="5"/>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ntr" presetSubtype="9" fill="hold" nodeType="clickEffect">
                                  <p:stCondLst>
                                    <p:cond delay="0"/>
                                  </p:stCondLst>
                                  <p:childTnLst>
                                    <p:set>
                                      <p:cBhvr>
                                        <p:cTn id="43" dur="1" fill="hold">
                                          <p:stCondLst>
                                            <p:cond delay="0"/>
                                          </p:stCondLst>
                                        </p:cTn>
                                        <p:tgtEl>
                                          <p:spTgt spid="10"/>
                                        </p:tgtEl>
                                        <p:attrNameLst>
                                          <p:attrName>style.visibility</p:attrName>
                                        </p:attrNameLst>
                                      </p:cBhvr>
                                      <p:to>
                                        <p:strVal val="visible"/>
                                      </p:to>
                                    </p:set>
                                    <p:anim calcmode="lin" valueType="num">
                                      <p:cBhvr additive="base">
                                        <p:cTn id="44" dur="500" fill="hold"/>
                                        <p:tgtEl>
                                          <p:spTgt spid="10"/>
                                        </p:tgtEl>
                                        <p:attrNameLst>
                                          <p:attrName>ppt_x</p:attrName>
                                        </p:attrNameLst>
                                      </p:cBhvr>
                                      <p:tavLst>
                                        <p:tav tm="0">
                                          <p:val>
                                            <p:strVal val="0-#ppt_w/2"/>
                                          </p:val>
                                        </p:tav>
                                        <p:tav tm="100000">
                                          <p:val>
                                            <p:strVal val="#ppt_x"/>
                                          </p:val>
                                        </p:tav>
                                      </p:tavLst>
                                    </p:anim>
                                    <p:anim calcmode="lin" valueType="num">
                                      <p:cBhvr additive="base">
                                        <p:cTn id="45" dur="500" fill="hold"/>
                                        <p:tgtEl>
                                          <p:spTgt spid="10"/>
                                        </p:tgtEl>
                                        <p:attrNameLst>
                                          <p:attrName>ppt_y</p:attrName>
                                        </p:attrNameLst>
                                      </p:cBhvr>
                                      <p:tavLst>
                                        <p:tav tm="0">
                                          <p:val>
                                            <p:strVal val="0-#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3" fill="hold" nodeType="clickEffect">
                                  <p:stCondLst>
                                    <p:cond delay="0"/>
                                  </p:stCondLst>
                                  <p:childTnLst>
                                    <p:set>
                                      <p:cBhvr>
                                        <p:cTn id="49" dur="1" fill="hold">
                                          <p:stCondLst>
                                            <p:cond delay="0"/>
                                          </p:stCondLst>
                                        </p:cTn>
                                        <p:tgtEl>
                                          <p:spTgt spid="11"/>
                                        </p:tgtEl>
                                        <p:attrNameLst>
                                          <p:attrName>style.visibility</p:attrName>
                                        </p:attrNameLst>
                                      </p:cBhvr>
                                      <p:to>
                                        <p:strVal val="visible"/>
                                      </p:to>
                                    </p:set>
                                    <p:anim calcmode="lin" valueType="num">
                                      <p:cBhvr additive="base">
                                        <p:cTn id="50" dur="500" fill="hold"/>
                                        <p:tgtEl>
                                          <p:spTgt spid="11"/>
                                        </p:tgtEl>
                                        <p:attrNameLst>
                                          <p:attrName>ppt_x</p:attrName>
                                        </p:attrNameLst>
                                      </p:cBhvr>
                                      <p:tavLst>
                                        <p:tav tm="0">
                                          <p:val>
                                            <p:strVal val="1+#ppt_w/2"/>
                                          </p:val>
                                        </p:tav>
                                        <p:tav tm="100000">
                                          <p:val>
                                            <p:strVal val="#ppt_x"/>
                                          </p:val>
                                        </p:tav>
                                      </p:tavLst>
                                    </p:anim>
                                    <p:anim calcmode="lin" valueType="num">
                                      <p:cBhvr additive="base">
                                        <p:cTn id="51" dur="500" fill="hold"/>
                                        <p:tgtEl>
                                          <p:spTgt spid="11"/>
                                        </p:tgtEl>
                                        <p:attrNameLst>
                                          <p:attrName>ppt_y</p:attrName>
                                        </p:attrNameLst>
                                      </p:cBhvr>
                                      <p:tavLst>
                                        <p:tav tm="0">
                                          <p:val>
                                            <p:strVal val="0-#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nodeType="clickEffect">
                                  <p:stCondLst>
                                    <p:cond delay="0"/>
                                  </p:stCondLst>
                                  <p:childTnLst>
                                    <p:set>
                                      <p:cBhvr>
                                        <p:cTn id="55" dur="1" fill="hold">
                                          <p:stCondLst>
                                            <p:cond delay="0"/>
                                          </p:stCondLst>
                                        </p:cTn>
                                        <p:tgtEl>
                                          <p:spTgt spid="12"/>
                                        </p:tgtEl>
                                        <p:attrNameLst>
                                          <p:attrName>style.visibility</p:attrName>
                                        </p:attrNameLst>
                                      </p:cBhvr>
                                      <p:to>
                                        <p:strVal val="visible"/>
                                      </p:to>
                                    </p:set>
                                    <p:anim calcmode="lin" valueType="num">
                                      <p:cBhvr additive="base">
                                        <p:cTn id="56" dur="500" fill="hold"/>
                                        <p:tgtEl>
                                          <p:spTgt spid="12"/>
                                        </p:tgtEl>
                                        <p:attrNameLst>
                                          <p:attrName>ppt_x</p:attrName>
                                        </p:attrNameLst>
                                      </p:cBhvr>
                                      <p:tavLst>
                                        <p:tav tm="0">
                                          <p:val>
                                            <p:strVal val="#ppt_x"/>
                                          </p:val>
                                        </p:tav>
                                        <p:tav tm="100000">
                                          <p:val>
                                            <p:strVal val="#ppt_x"/>
                                          </p:val>
                                        </p:tav>
                                      </p:tavLst>
                                    </p:anim>
                                    <p:anim calcmode="lin" valueType="num">
                                      <p:cBhvr additive="base">
                                        <p:cTn id="57"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73501"/>
            <a:ext cx="8596668" cy="726831"/>
          </a:xfrm>
        </p:spPr>
        <p:txBody>
          <a:bodyPr/>
          <a:lstStyle/>
          <a:p>
            <a:r>
              <a:rPr lang="en-US" dirty="0"/>
              <a:t>Tipping-bucket Rain gages</a:t>
            </a:r>
            <a:endParaRPr lang="ar-IQ" dirty="0"/>
          </a:p>
        </p:txBody>
      </p:sp>
      <p:sp>
        <p:nvSpPr>
          <p:cNvPr id="3" name="Content Placeholder 2"/>
          <p:cNvSpPr>
            <a:spLocks noGrp="1"/>
          </p:cNvSpPr>
          <p:nvPr>
            <p:ph sz="half" idx="1"/>
          </p:nvPr>
        </p:nvSpPr>
        <p:spPr>
          <a:xfrm>
            <a:off x="124396" y="900332"/>
            <a:ext cx="4541780" cy="5309841"/>
          </a:xfrm>
        </p:spPr>
        <p:txBody>
          <a:bodyPr>
            <a:noAutofit/>
          </a:bodyPr>
          <a:lstStyle/>
          <a:p>
            <a:pPr algn="just" rtl="0"/>
            <a:r>
              <a:rPr lang="en-US" sz="2400" dirty="0"/>
              <a:t>In the tipping-bucket gage water caught in the collector and guided into a two-compartment bucket 0.1 mm or some other designed quantity of rain will fill one compartment (partition) and overbalance the bucket so that it tips, emptying into a reservoir and moving the second compartment into place below the funnel. As bucket is tipped, it actuates an electric circuit.</a:t>
            </a:r>
            <a:endParaRPr lang="ar-IQ" sz="2400" dirty="0"/>
          </a:p>
        </p:txBody>
      </p:sp>
      <p:pic>
        <p:nvPicPr>
          <p:cNvPr id="5" name="Picture 4"/>
          <p:cNvPicPr/>
          <p:nvPr/>
        </p:nvPicPr>
        <p:blipFill>
          <a:blip r:embed="rId2" cstate="print">
            <a:extLst>
              <a:ext uri="{28A0092B-C50C-407E-A947-70E740481C1C}">
                <a14:useLocalDpi xmlns:a14="http://schemas.microsoft.com/office/drawing/2010/main" val="0"/>
              </a:ext>
            </a:extLst>
          </a:blip>
          <a:stretch>
            <a:fillRect/>
          </a:stretch>
        </p:blipFill>
        <p:spPr>
          <a:xfrm>
            <a:off x="4666176" y="900332"/>
            <a:ext cx="3311961" cy="3732984"/>
          </a:xfrm>
          <a:prstGeom prst="rect">
            <a:avLst/>
          </a:prstGeom>
        </p:spPr>
      </p:pic>
      <p:pic>
        <p:nvPicPr>
          <p:cNvPr id="6" name="Picture 5"/>
          <p:cNvPicPr/>
          <p:nvPr/>
        </p:nvPicPr>
        <p:blipFill>
          <a:blip r:embed="rId3">
            <a:extLst>
              <a:ext uri="{28A0092B-C50C-407E-A947-70E740481C1C}">
                <a14:useLocalDpi xmlns:a14="http://schemas.microsoft.com/office/drawing/2010/main" val="0"/>
              </a:ext>
            </a:extLst>
          </a:blip>
          <a:stretch>
            <a:fillRect/>
          </a:stretch>
        </p:blipFill>
        <p:spPr>
          <a:xfrm>
            <a:off x="8229600" y="2766824"/>
            <a:ext cx="3567648" cy="3732984"/>
          </a:xfrm>
          <a:prstGeom prst="rect">
            <a:avLst/>
          </a:prstGeom>
        </p:spPr>
      </p:pic>
    </p:spTree>
    <p:extLst>
      <p:ext uri="{BB962C8B-B14F-4D97-AF65-F5344CB8AC3E}">
        <p14:creationId xmlns:p14="http://schemas.microsoft.com/office/powerpoint/2010/main" val="826557489"/>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wipe(up)">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26" presetClass="entr" presetSubtype="0" fill="hold" nodeType="click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ipe(down)">
                                      <p:cBhvr>
                                        <p:cTn id="26" dur="580">
                                          <p:stCondLst>
                                            <p:cond delay="0"/>
                                          </p:stCondLst>
                                        </p:cTn>
                                        <p:tgtEl>
                                          <p:spTgt spid="6"/>
                                        </p:tgtEl>
                                      </p:cBhvr>
                                    </p:animEffect>
                                    <p:anim calcmode="lin" valueType="num">
                                      <p:cBhvr>
                                        <p:cTn id="27"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28"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29"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30"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31"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32" dur="26">
                                          <p:stCondLst>
                                            <p:cond delay="650"/>
                                          </p:stCondLst>
                                        </p:cTn>
                                        <p:tgtEl>
                                          <p:spTgt spid="6"/>
                                        </p:tgtEl>
                                      </p:cBhvr>
                                      <p:to x="100000" y="60000"/>
                                    </p:animScale>
                                    <p:animScale>
                                      <p:cBhvr>
                                        <p:cTn id="33" dur="166" decel="50000">
                                          <p:stCondLst>
                                            <p:cond delay="676"/>
                                          </p:stCondLst>
                                        </p:cTn>
                                        <p:tgtEl>
                                          <p:spTgt spid="6"/>
                                        </p:tgtEl>
                                      </p:cBhvr>
                                      <p:to x="100000" y="100000"/>
                                    </p:animScale>
                                    <p:animScale>
                                      <p:cBhvr>
                                        <p:cTn id="34" dur="26">
                                          <p:stCondLst>
                                            <p:cond delay="1312"/>
                                          </p:stCondLst>
                                        </p:cTn>
                                        <p:tgtEl>
                                          <p:spTgt spid="6"/>
                                        </p:tgtEl>
                                      </p:cBhvr>
                                      <p:to x="100000" y="80000"/>
                                    </p:animScale>
                                    <p:animScale>
                                      <p:cBhvr>
                                        <p:cTn id="35" dur="166" decel="50000">
                                          <p:stCondLst>
                                            <p:cond delay="1338"/>
                                          </p:stCondLst>
                                        </p:cTn>
                                        <p:tgtEl>
                                          <p:spTgt spid="6"/>
                                        </p:tgtEl>
                                      </p:cBhvr>
                                      <p:to x="100000" y="100000"/>
                                    </p:animScale>
                                    <p:animScale>
                                      <p:cBhvr>
                                        <p:cTn id="36" dur="26">
                                          <p:stCondLst>
                                            <p:cond delay="1642"/>
                                          </p:stCondLst>
                                        </p:cTn>
                                        <p:tgtEl>
                                          <p:spTgt spid="6"/>
                                        </p:tgtEl>
                                      </p:cBhvr>
                                      <p:to x="100000" y="90000"/>
                                    </p:animScale>
                                    <p:animScale>
                                      <p:cBhvr>
                                        <p:cTn id="37" dur="166" decel="50000">
                                          <p:stCondLst>
                                            <p:cond delay="1668"/>
                                          </p:stCondLst>
                                        </p:cTn>
                                        <p:tgtEl>
                                          <p:spTgt spid="6"/>
                                        </p:tgtEl>
                                      </p:cBhvr>
                                      <p:to x="100000" y="100000"/>
                                    </p:animScale>
                                    <p:animScale>
                                      <p:cBhvr>
                                        <p:cTn id="38" dur="26">
                                          <p:stCondLst>
                                            <p:cond delay="1808"/>
                                          </p:stCondLst>
                                        </p:cTn>
                                        <p:tgtEl>
                                          <p:spTgt spid="6"/>
                                        </p:tgtEl>
                                      </p:cBhvr>
                                      <p:to x="100000" y="95000"/>
                                    </p:animScale>
                                    <p:animScale>
                                      <p:cBhvr>
                                        <p:cTn id="39"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weighing-type gage</a:t>
            </a:r>
            <a:endParaRPr lang="ar-IQ" dirty="0"/>
          </a:p>
        </p:txBody>
      </p:sp>
      <p:sp>
        <p:nvSpPr>
          <p:cNvPr id="3" name="Content Placeholder 2"/>
          <p:cNvSpPr>
            <a:spLocks noGrp="1"/>
          </p:cNvSpPr>
          <p:nvPr>
            <p:ph sz="half" idx="1"/>
          </p:nvPr>
        </p:nvSpPr>
        <p:spPr>
          <a:xfrm>
            <a:off x="677334" y="1448972"/>
            <a:ext cx="4794998" cy="4592389"/>
          </a:xfrm>
        </p:spPr>
        <p:txBody>
          <a:bodyPr>
            <a:normAutofit/>
          </a:bodyPr>
          <a:lstStyle/>
          <a:p>
            <a:pPr algn="just" rtl="0"/>
            <a:r>
              <a:rPr lang="en-US" sz="2800" dirty="0"/>
              <a:t>The weighing-type gage is weighs the rain which falls into a bucket set on the platform of spring or level balance. The increasing weight of bucket and its content is recording on a chart. The record thus shows the accumulation of precipitation.</a:t>
            </a:r>
          </a:p>
        </p:txBody>
      </p:sp>
      <p:pic>
        <p:nvPicPr>
          <p:cNvPr id="5" name="Content Placeholder 4"/>
          <p:cNvPicPr>
            <a:picLocks noGrp="1"/>
          </p:cNvPicPr>
          <p:nvPr>
            <p:ph sz="half" idx="2"/>
          </p:nvPr>
        </p:nvPicPr>
        <p:blipFill rotWithShape="1">
          <a:blip r:embed="rId2">
            <a:extLst>
              <a:ext uri="{28A0092B-C50C-407E-A947-70E740481C1C}">
                <a14:useLocalDpi xmlns:a14="http://schemas.microsoft.com/office/drawing/2010/main" val="0"/>
              </a:ext>
            </a:extLst>
          </a:blip>
          <a:srcRect l="7789" r="12216"/>
          <a:stretch/>
        </p:blipFill>
        <p:spPr bwMode="auto">
          <a:xfrm>
            <a:off x="5739619" y="1002713"/>
            <a:ext cx="5057486" cy="4771361"/>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492270823"/>
      </p:ext>
    </p:extLst>
  </p:cSld>
  <p:clrMapOvr>
    <a:masterClrMapping/>
  </p:clrMapOvr>
  <mc:AlternateContent xmlns:mc="http://schemas.openxmlformats.org/markup-compatibility/2006" xmlns:p14="http://schemas.microsoft.com/office/powerpoint/2010/main">
    <mc:Choice Requires="p14">
      <p:transition spd="slow" p14:dur="1600">
        <p14:prism dir="u"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1" presetClass="entr" presetSubtype="3"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heel(3)">
                                      <p:cBhvr>
                                        <p:cTn id="21"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142</TotalTime>
  <Words>422</Words>
  <Application>Microsoft Office PowerPoint</Application>
  <PresentationFormat>Widescreen</PresentationFormat>
  <Paragraphs>61</Paragraphs>
  <Slides>11</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Arial</vt:lpstr>
      <vt:lpstr>Calibri</vt:lpstr>
      <vt:lpstr>Cambria Math</vt:lpstr>
      <vt:lpstr>Tahoma</vt:lpstr>
      <vt:lpstr>Times New Roman</vt:lpstr>
      <vt:lpstr>Trebuchet MS</vt:lpstr>
      <vt:lpstr>Wingdings 3</vt:lpstr>
      <vt:lpstr>Facet</vt:lpstr>
      <vt:lpstr>HYDROLOGY</vt:lpstr>
      <vt:lpstr>Formation of type of precipitation</vt:lpstr>
      <vt:lpstr>Cyclonic precipitation</vt:lpstr>
      <vt:lpstr>Convective precipitation</vt:lpstr>
      <vt:lpstr>Orographic precipitation</vt:lpstr>
      <vt:lpstr>Measurement of precipitation</vt:lpstr>
      <vt:lpstr>The standard 8" gage</vt:lpstr>
      <vt:lpstr>Tipping-bucket Rain gages</vt:lpstr>
      <vt:lpstr>The weighing-type gage</vt:lpstr>
      <vt:lpstr>Estimating the missing precipitation data.</vt:lpstr>
      <vt:lpstr>Example: Find precipitation of station d using data in Table (3-1).</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HYDROLOGY</dc:title>
  <dc:creator>ياسر الربيعي</dc:creator>
  <cp:lastModifiedBy>Yasir Alrubaye</cp:lastModifiedBy>
  <cp:revision>29</cp:revision>
  <dcterms:created xsi:type="dcterms:W3CDTF">2016-09-08T17:40:32Z</dcterms:created>
  <dcterms:modified xsi:type="dcterms:W3CDTF">2017-12-15T18:02:06Z</dcterms:modified>
</cp:coreProperties>
</file>